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62"/>
  </p:handoutMasterIdLst>
  <p:sldIdLst>
    <p:sldId id="281" r:id="rId2"/>
    <p:sldId id="274" r:id="rId3"/>
    <p:sldId id="296" r:id="rId4"/>
    <p:sldId id="328" r:id="rId5"/>
    <p:sldId id="348" r:id="rId6"/>
    <p:sldId id="280" r:id="rId7"/>
    <p:sldId id="331" r:id="rId8"/>
    <p:sldId id="333" r:id="rId9"/>
    <p:sldId id="332" r:id="rId10"/>
    <p:sldId id="329" r:id="rId11"/>
    <p:sldId id="334" r:id="rId12"/>
    <p:sldId id="272" r:id="rId13"/>
    <p:sldId id="324" r:id="rId14"/>
    <p:sldId id="276" r:id="rId15"/>
    <p:sldId id="325" r:id="rId16"/>
    <p:sldId id="278" r:id="rId17"/>
    <p:sldId id="315" r:id="rId18"/>
    <p:sldId id="316" r:id="rId19"/>
    <p:sldId id="277" r:id="rId20"/>
    <p:sldId id="290" r:id="rId21"/>
    <p:sldId id="337" r:id="rId22"/>
    <p:sldId id="338" r:id="rId23"/>
    <p:sldId id="326" r:id="rId24"/>
    <p:sldId id="284" r:id="rId25"/>
    <p:sldId id="304" r:id="rId26"/>
    <p:sldId id="285" r:id="rId27"/>
    <p:sldId id="313" r:id="rId28"/>
    <p:sldId id="327" r:id="rId29"/>
    <p:sldId id="314" r:id="rId30"/>
    <p:sldId id="301" r:id="rId31"/>
    <p:sldId id="286" r:id="rId32"/>
    <p:sldId id="300" r:id="rId33"/>
    <p:sldId id="288" r:id="rId34"/>
    <p:sldId id="289" r:id="rId35"/>
    <p:sldId id="282" r:id="rId36"/>
    <p:sldId id="270" r:id="rId37"/>
    <p:sldId id="263" r:id="rId38"/>
    <p:sldId id="264" r:id="rId39"/>
    <p:sldId id="262" r:id="rId40"/>
    <p:sldId id="265" r:id="rId41"/>
    <p:sldId id="266" r:id="rId42"/>
    <p:sldId id="267" r:id="rId43"/>
    <p:sldId id="302" r:id="rId44"/>
    <p:sldId id="344" r:id="rId45"/>
    <p:sldId id="345" r:id="rId46"/>
    <p:sldId id="346" r:id="rId47"/>
    <p:sldId id="320" r:id="rId48"/>
    <p:sldId id="339" r:id="rId49"/>
    <p:sldId id="340" r:id="rId50"/>
    <p:sldId id="341" r:id="rId51"/>
    <p:sldId id="335" r:id="rId52"/>
    <p:sldId id="294" r:id="rId53"/>
    <p:sldId id="268" r:id="rId54"/>
    <p:sldId id="269" r:id="rId55"/>
    <p:sldId id="261" r:id="rId56"/>
    <p:sldId id="299" r:id="rId57"/>
    <p:sldId id="336" r:id="rId58"/>
    <p:sldId id="342" r:id="rId59"/>
    <p:sldId id="343" r:id="rId60"/>
    <p:sldId id="312" r:id="rId61"/>
  </p:sldIdLst>
  <p:sldSz cx="9144000" cy="6858000" type="screen4x3"/>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1" autoAdjust="0"/>
    <p:restoredTop sz="94643" autoAdjust="0"/>
  </p:normalViewPr>
  <p:slideViewPr>
    <p:cSldViewPr showGuides="1">
      <p:cViewPr varScale="1">
        <p:scale>
          <a:sx n="77" d="100"/>
          <a:sy n="77" d="100"/>
        </p:scale>
        <p:origin x="-1674" y="-96"/>
      </p:cViewPr>
      <p:guideLst>
        <p:guide orient="horz" pos="2205"/>
        <p:guide pos="2835"/>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021294" y="0"/>
            <a:ext cx="3076363" cy="511731"/>
          </a:xfrm>
          <a:prstGeom prst="rect">
            <a:avLst/>
          </a:prstGeom>
        </p:spPr>
        <p:txBody>
          <a:bodyPr vert="horz" lIns="96661" tIns="48331" rIns="96661" bIns="48331" rtlCol="0"/>
          <a:lstStyle>
            <a:lvl1pPr algn="r">
              <a:defRPr sz="1300"/>
            </a:lvl1pPr>
          </a:lstStyle>
          <a:p>
            <a:fld id="{1CB40281-97B5-45AC-8456-FF860C5225CD}" type="datetimeFigureOut">
              <a:rPr lang="en-US" smtClean="0"/>
              <a:pPr/>
              <a:t>9/28/2013</a:t>
            </a:fld>
            <a:endParaRPr lang="en-US"/>
          </a:p>
        </p:txBody>
      </p:sp>
      <p:sp>
        <p:nvSpPr>
          <p:cNvPr id="4" name="Footer Placeholder 3"/>
          <p:cNvSpPr>
            <a:spLocks noGrp="1"/>
          </p:cNvSpPr>
          <p:nvPr>
            <p:ph type="ftr" sz="quarter" idx="2"/>
          </p:nvPr>
        </p:nvSpPr>
        <p:spPr>
          <a:xfrm>
            <a:off x="0" y="9721106"/>
            <a:ext cx="3076363" cy="511731"/>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6661" tIns="48331" rIns="96661" bIns="48331" rtlCol="0" anchor="b"/>
          <a:lstStyle>
            <a:lvl1pPr algn="r">
              <a:defRPr sz="1300"/>
            </a:lvl1pPr>
          </a:lstStyle>
          <a:p>
            <a:fld id="{51988B23-8027-452A-95A5-FCD489A3BF47}" type="slidenum">
              <a:rPr lang="en-US" smtClean="0"/>
              <a:pPr/>
              <a:t>‹#›</a:t>
            </a:fld>
            <a:endParaRPr lang="en-US"/>
          </a:p>
        </p:txBody>
      </p:sp>
    </p:spTree>
    <p:extLst>
      <p:ext uri="{BB962C8B-B14F-4D97-AF65-F5344CB8AC3E}">
        <p14:creationId xmlns:p14="http://schemas.microsoft.com/office/powerpoint/2010/main" val="2798351794"/>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FC82A62-2F6F-4323-9EA7-E3F78480F4EA}" type="datetimeFigureOut">
              <a:rPr lang="en-US" smtClean="0"/>
              <a:pPr/>
              <a:t>9/28/2013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35733E-1307-44AB-B78E-02F55CDC77DE}" type="slidenum">
              <a:rPr lang="en-US" smtClean="0"/>
              <a:pPr/>
              <a:t>‹#›</a:t>
            </a:fld>
            <a:endParaRPr lang="en-US"/>
          </a:p>
        </p:txBody>
      </p:sp>
    </p:spTree>
  </p:cSld>
  <p:clrMapOvr>
    <a:masterClrMapping/>
  </p:clrMapOvr>
  <p:transition spd="med">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C82A62-2F6F-4323-9EA7-E3F78480F4EA}" type="datetimeFigureOut">
              <a:rPr lang="en-US" smtClean="0"/>
              <a:pPr/>
              <a:t>9/28/2013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35733E-1307-44AB-B78E-02F55CDC77DE}" type="slidenum">
              <a:rPr lang="en-US" smtClean="0"/>
              <a:pPr/>
              <a:t>‹#›</a:t>
            </a:fld>
            <a:endParaRPr lang="en-US"/>
          </a:p>
        </p:txBody>
      </p:sp>
    </p:spTree>
  </p:cSld>
  <p:clrMapOvr>
    <a:masterClrMapping/>
  </p:clrMapOvr>
  <p:transition spd="med">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C82A62-2F6F-4323-9EA7-E3F78480F4EA}" type="datetimeFigureOut">
              <a:rPr lang="en-US" smtClean="0"/>
              <a:pPr/>
              <a:t>9/28/2013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35733E-1307-44AB-B78E-02F55CDC77DE}" type="slidenum">
              <a:rPr lang="en-US" smtClean="0"/>
              <a:pPr/>
              <a:t>‹#›</a:t>
            </a:fld>
            <a:endParaRPr lang="en-US"/>
          </a:p>
        </p:txBody>
      </p:sp>
    </p:spTree>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C82A62-2F6F-4323-9EA7-E3F78480F4EA}" type="datetimeFigureOut">
              <a:rPr lang="en-US" smtClean="0"/>
              <a:pPr/>
              <a:t>9/28/2013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35733E-1307-44AB-B78E-02F55CDC77DE}" type="slidenum">
              <a:rPr lang="en-US" smtClean="0"/>
              <a:pPr/>
              <a:t>‹#›</a:t>
            </a:fld>
            <a:endParaRPr lang="en-US"/>
          </a:p>
        </p:txBody>
      </p:sp>
    </p:spTree>
  </p:cSld>
  <p:clrMapOvr>
    <a:masterClrMapping/>
  </p:clrMapOvr>
  <p:transition spd="med">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FC82A62-2F6F-4323-9EA7-E3F78480F4EA}" type="datetimeFigureOut">
              <a:rPr lang="en-US" smtClean="0"/>
              <a:pPr/>
              <a:t>9/28/2013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35733E-1307-44AB-B78E-02F55CDC77DE}" type="slidenum">
              <a:rPr lang="en-US" smtClean="0"/>
              <a:pPr/>
              <a:t>‹#›</a:t>
            </a:fld>
            <a:endParaRPr lang="en-US"/>
          </a:p>
        </p:txBody>
      </p:sp>
    </p:spTree>
  </p:cSld>
  <p:clrMapOvr>
    <a:masterClrMapping/>
  </p:clrMapOvr>
  <p:transition spd="med">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FC82A62-2F6F-4323-9EA7-E3F78480F4EA}" type="datetimeFigureOut">
              <a:rPr lang="en-US" smtClean="0"/>
              <a:pPr/>
              <a:t>9/28/2013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35733E-1307-44AB-B78E-02F55CDC77DE}" type="slidenum">
              <a:rPr lang="en-US" smtClean="0"/>
              <a:pPr/>
              <a:t>‹#›</a:t>
            </a:fld>
            <a:endParaRPr lang="en-US"/>
          </a:p>
        </p:txBody>
      </p:sp>
    </p:spTree>
  </p:cSld>
  <p:clrMapOvr>
    <a:masterClrMapping/>
  </p:clrMapOvr>
  <p:transition spd="med">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FC82A62-2F6F-4323-9EA7-E3F78480F4EA}" type="datetimeFigureOut">
              <a:rPr lang="en-US" smtClean="0"/>
              <a:pPr/>
              <a:t>9/28/2013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35733E-1307-44AB-B78E-02F55CDC77DE}" type="slidenum">
              <a:rPr lang="en-US" smtClean="0"/>
              <a:pPr/>
              <a:t>‹#›</a:t>
            </a:fld>
            <a:endParaRPr lang="en-US"/>
          </a:p>
        </p:txBody>
      </p:sp>
    </p:spTree>
  </p:cSld>
  <p:clrMapOvr>
    <a:masterClrMapping/>
  </p:clrMapOvr>
  <p:transition spd="med">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FC82A62-2F6F-4323-9EA7-E3F78480F4EA}" type="datetimeFigureOut">
              <a:rPr lang="en-US" smtClean="0"/>
              <a:pPr/>
              <a:t>9/28/2013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35733E-1307-44AB-B78E-02F55CDC77DE}" type="slidenum">
              <a:rPr lang="en-US" smtClean="0"/>
              <a:pPr/>
              <a:t>‹#›</a:t>
            </a:fld>
            <a:endParaRPr lang="en-US"/>
          </a:p>
        </p:txBody>
      </p:sp>
    </p:spTree>
  </p:cSld>
  <p:clrMapOvr>
    <a:masterClrMapping/>
  </p:clrMapOvr>
  <p:transition spd="med">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TextBox 7"/>
          <p:cNvSpPr txBox="1"/>
          <p:nvPr userDrawn="1"/>
        </p:nvSpPr>
        <p:spPr>
          <a:xfrm>
            <a:off x="142844" y="6448032"/>
            <a:ext cx="6522106" cy="338554"/>
          </a:xfrm>
          <a:prstGeom prst="rect">
            <a:avLst/>
          </a:prstGeom>
          <a:noFill/>
        </p:spPr>
        <p:txBody>
          <a:bodyPr wrap="none" rtlCol="0">
            <a:spAutoFit/>
          </a:bodyPr>
          <a:lstStyle/>
          <a:p>
            <a:r>
              <a:rPr lang="en-GB" sz="1600" b="1" dirty="0" smtClean="0">
                <a:solidFill>
                  <a:schemeClr val="bg1">
                    <a:lumMod val="50000"/>
                  </a:schemeClr>
                </a:solidFill>
                <a:latin typeface="Arial" pitchFamily="34" charset="0"/>
                <a:cs typeface="Arial" pitchFamily="34" charset="0"/>
              </a:rPr>
              <a:t>EG5066  Energy Technologies: current issues &amp; future directions</a:t>
            </a:r>
            <a:endParaRPr lang="en-US" sz="1600" b="1" dirty="0">
              <a:solidFill>
                <a:schemeClr val="bg1">
                  <a:lumMod val="50000"/>
                </a:schemeClr>
              </a:solidFill>
              <a:latin typeface="Arial" pitchFamily="34" charset="0"/>
              <a:cs typeface="Arial" pitchFamily="34" charset="0"/>
            </a:endParaRPr>
          </a:p>
        </p:txBody>
      </p:sp>
      <p:cxnSp>
        <p:nvCxnSpPr>
          <p:cNvPr id="9" name="Straight Connector 8"/>
          <p:cNvCxnSpPr/>
          <p:nvPr userDrawn="1"/>
        </p:nvCxnSpPr>
        <p:spPr>
          <a:xfrm>
            <a:off x="0" y="6286520"/>
            <a:ext cx="91440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0" y="714356"/>
            <a:ext cx="91440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C82A62-2F6F-4323-9EA7-E3F78480F4EA}" type="datetimeFigureOut">
              <a:rPr lang="en-US" smtClean="0"/>
              <a:pPr/>
              <a:t>9/28/2013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35733E-1307-44AB-B78E-02F55CDC77DE}" type="slidenum">
              <a:rPr lang="en-US" smtClean="0"/>
              <a:pPr/>
              <a:t>‹#›</a:t>
            </a:fld>
            <a:endParaRPr lang="en-US"/>
          </a:p>
        </p:txBody>
      </p:sp>
    </p:spTree>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C82A62-2F6F-4323-9EA7-E3F78480F4EA}" type="datetimeFigureOut">
              <a:rPr lang="en-US" smtClean="0"/>
              <a:pPr/>
              <a:t>9/28/2013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35733E-1307-44AB-B78E-02F55CDC77DE}" type="slidenum">
              <a:rPr lang="en-US" smtClean="0"/>
              <a:pPr/>
              <a:t>‹#›</a:t>
            </a:fld>
            <a:endParaRPr lang="en-US"/>
          </a:p>
        </p:txBody>
      </p:sp>
    </p:spTree>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C82A62-2F6F-4323-9EA7-E3F78480F4EA}" type="datetimeFigureOut">
              <a:rPr lang="en-US" smtClean="0"/>
              <a:pPr/>
              <a:t>9/28/2013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35733E-1307-44AB-B78E-02F55CDC77D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wipe dir="r"/>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en.wikipedia.org/wiki/File:Fission_chain_reaction.svg" TargetMode="External"/><Relationship Id="rId2" Type="http://schemas.openxmlformats.org/officeDocument/2006/relationships/image" Target="../media/image6.gif"/><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2.jpeg"/><Relationship Id="rId7" Type="http://schemas.openxmlformats.org/officeDocument/2006/relationships/hyperlink" Target="http://en.wikipedia.org/wiki/File:Calderhall.jpeg" TargetMode="External"/><Relationship Id="rId2" Type="http://schemas.openxmlformats.org/officeDocument/2006/relationships/hyperlink" Target="http://en.wikipedia.org/wiki/File:Szil%C3%A1rd_Le%C3%B3_1916.jpg" TargetMode="Externa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hyperlink" Target="http://en.wikipedia.org/wiki/File:Obninsk-AES.jpg" TargetMode="Externa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gif"/><Relationship Id="rId7" Type="http://schemas.openxmlformats.org/officeDocument/2006/relationships/image" Target="../media/image18.jpeg"/><Relationship Id="rId2" Type="http://schemas.openxmlformats.org/officeDocument/2006/relationships/hyperlink" Target="http://en.wikipedia.org/wiki/File:PressurizedWaterReactor.gif" TargetMode="External"/><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hyperlink" Target="http://en.wikipedia.org/wiki/File:Reactor_Vessel_head.jpg" TargetMode="External"/><Relationship Id="rId4" Type="http://schemas.openxmlformats.org/officeDocument/2006/relationships/image" Target="../media/image6.gif"/></Relationships>
</file>

<file path=ppt/slides/_rels/slide25.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en.wikipedia.org/wiki/File:Laguna_Verde_Nuclear_Power_Plant.jpg" TargetMode="External"/><Relationship Id="rId2" Type="http://schemas.openxmlformats.org/officeDocument/2006/relationships/image" Target="../media/image6.gif"/><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2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hyperlink" Target="http://en.wikipedia.org/wiki/File:BoilingWaterReactor.gif" TargetMode="Externa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hyperlink" Target="http://en.wikipedia.org/wiki/File:Bwr-rpv.sv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hyperlink" Target="http://upload.wikimedia.org/wikipedia/commons/3/35/Bruce-Nuclear-Szmurlo.jpg" TargetMode="External"/><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hyperlink" Target="http://en.wikipedia.org/wiki/File:CANDU_fuel_bundles.jpg" TargetMode="External"/><Relationship Id="rId4" Type="http://schemas.openxmlformats.org/officeDocument/2006/relationships/image" Target="../media/image6.gif"/></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en.wikipedia.org/wiki/File:CANDU_Reactor_Schematic.svg"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en.wikipedia.org/wiki/File:AGR_reactor_schematic.svg" TargetMode="External"/><Relationship Id="rId1" Type="http://schemas.openxmlformats.org/officeDocument/2006/relationships/slideLayout" Target="../slideLayouts/slideLayout7.xml"/><Relationship Id="rId6" Type="http://schemas.openxmlformats.org/officeDocument/2006/relationships/image" Target="../media/image6.gif"/><Relationship Id="rId5" Type="http://schemas.openxmlformats.org/officeDocument/2006/relationships/image" Target="../media/image28.jpeg"/><Relationship Id="rId4" Type="http://schemas.openxmlformats.org/officeDocument/2006/relationships/hyperlink" Target="http://en.wikipedia.org/wiki/File:Torness_Nuclear_Power_Station,_Scotland.JPG"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30.jpeg"/><Relationship Id="rId7" Type="http://schemas.openxmlformats.org/officeDocument/2006/relationships/hyperlink" Target="http://en.wikipedia.org/wiki/File:Chernobyl_Disaster.jpg" TargetMode="External"/><Relationship Id="rId2" Type="http://schemas.openxmlformats.org/officeDocument/2006/relationships/hyperlink" Target="http://en.wikipedia.org/wiki/File:Ignalina_20050629.jpg" TargetMode="Externa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hyperlink" Target="http://en.wikipedia.org/wiki/File:RBMK_reactor_schematic.svg" TargetMode="External"/><Relationship Id="rId10" Type="http://schemas.openxmlformats.org/officeDocument/2006/relationships/image" Target="../media/image33.jpeg"/><Relationship Id="rId4" Type="http://schemas.openxmlformats.org/officeDocument/2006/relationships/image" Target="../media/image6.gif"/><Relationship Id="rId9" Type="http://schemas.openxmlformats.org/officeDocument/2006/relationships/hyperlink" Target="http://en.wikipedia.org/wiki/File:Chernobyl_Nuclear_Power_Plant.jpg"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4.gif"/><Relationship Id="rId7" Type="http://schemas.openxmlformats.org/officeDocument/2006/relationships/hyperlink" Target="http://en.wikipedia.org/wiki/File:DounreayJM.jpg" TargetMode="External"/><Relationship Id="rId2" Type="http://schemas.openxmlformats.org/officeDocument/2006/relationships/hyperlink" Target="http://en.wikipedia.org/wiki/File:Shevchenko_BN350.gif" TargetMode="External"/><Relationship Id="rId1" Type="http://schemas.openxmlformats.org/officeDocument/2006/relationships/slideLayout" Target="../slideLayouts/slideLayout7.xml"/><Relationship Id="rId6" Type="http://schemas.openxmlformats.org/officeDocument/2006/relationships/image" Target="../media/image35.jpeg"/><Relationship Id="rId5" Type="http://schemas.openxmlformats.org/officeDocument/2006/relationships/hyperlink" Target="http://en.wikipedia.org/wiki/File:Superph%C3%A9nix.jpg" TargetMode="External"/><Relationship Id="rId4" Type="http://schemas.openxmlformats.org/officeDocument/2006/relationships/image" Target="../media/image6.gif"/></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39.jpeg"/><Relationship Id="rId2" Type="http://schemas.openxmlformats.org/officeDocument/2006/relationships/hyperlink" Target="http://en.wikipedia.org/wiki/File:CANDU_at_Qinshan.jpg" TargetMode="External"/><Relationship Id="rId1" Type="http://schemas.openxmlformats.org/officeDocument/2006/relationships/slideLayout" Target="../slideLayouts/slideLayout7.xml"/><Relationship Id="rId6" Type="http://schemas.openxmlformats.org/officeDocument/2006/relationships/hyperlink" Target="http://www.ieeeghn.org/wiki/index.php/Image:Shippingport.jpg" TargetMode="External"/><Relationship Id="rId5" Type="http://schemas.openxmlformats.org/officeDocument/2006/relationships/image" Target="../media/image38.jpeg"/><Relationship Id="rId4" Type="http://schemas.openxmlformats.org/officeDocument/2006/relationships/hyperlink" Target="http://en.wikipedia.org/wiki/File:EPR_OLK3_lage.jpg"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6.gif"/><Relationship Id="rId1" Type="http://schemas.openxmlformats.org/officeDocument/2006/relationships/slideLayout" Target="../slideLayouts/slideLayout7.xml"/><Relationship Id="rId4" Type="http://schemas.openxmlformats.org/officeDocument/2006/relationships/image" Target="../media/image48.jpeg"/></Relationships>
</file>

<file path=ppt/slides/_rels/slide45.xml.rels><?xml version="1.0" encoding="UTF-8" standalone="yes"?>
<Relationships xmlns="http://schemas.openxmlformats.org/package/2006/relationships"><Relationship Id="rId3" Type="http://schemas.openxmlformats.org/officeDocument/2006/relationships/hyperlink" Target="//upload.wikimedia.org/wikipedia/en/1/1b/Chernobyl_Disaster.jpg" TargetMode="External"/><Relationship Id="rId2" Type="http://schemas.openxmlformats.org/officeDocument/2006/relationships/image" Target="../media/image6.gif"/><Relationship Id="rId1" Type="http://schemas.openxmlformats.org/officeDocument/2006/relationships/slideLayout" Target="../slideLayouts/slideLayout7.xml"/><Relationship Id="rId6" Type="http://schemas.openxmlformats.org/officeDocument/2006/relationships/image" Target="../media/image50.jpeg"/><Relationship Id="rId5" Type="http://schemas.openxmlformats.org/officeDocument/2006/relationships/hyperlink" Target="//upload.wikimedia.org/wikipedia/commons/7/7d/Fukushima_I_by_Digital_Globe.jpg" TargetMode="External"/><Relationship Id="rId4" Type="http://schemas.openxmlformats.org/officeDocument/2006/relationships/image" Target="../media/image49.jpeg"/></Relationships>
</file>

<file path=ppt/slides/_rels/slide46.xml.rels><?xml version="1.0" encoding="UTF-8" standalone="yes"?>
<Relationships xmlns="http://schemas.openxmlformats.org/package/2006/relationships"><Relationship Id="rId3" Type="http://schemas.openxmlformats.org/officeDocument/2006/relationships/hyperlink" Target="//upload.wikimedia.org/wikipedia/commons/4/4a/Loppusijoituskapseli.jpg" TargetMode="External"/><Relationship Id="rId2" Type="http://schemas.openxmlformats.org/officeDocument/2006/relationships/image" Target="../media/image6.gif"/><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hyperlink" Target="//upload.wikimedia.org/wikipedia/commons/7/77/Onkalo-kaaviokuva.png" TargetMode="External"/><Relationship Id="rId4" Type="http://schemas.openxmlformats.org/officeDocument/2006/relationships/image" Target="../media/image51.jpeg"/></Relationships>
</file>

<file path=ppt/slides/_rels/slide47.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gif"/><Relationship Id="rId1" Type="http://schemas.openxmlformats.org/officeDocument/2006/relationships/slideLayout" Target="../slideLayouts/slideLayout7.xml"/><Relationship Id="rId4" Type="http://schemas.openxmlformats.org/officeDocument/2006/relationships/image" Target="../media/image58.jpeg"/></Relationships>
</file>

<file path=ppt/slides/_rels/slide53.xml.rels><?xml version="1.0" encoding="UTF-8" standalone="yes"?>
<Relationships xmlns="http://schemas.openxmlformats.org/package/2006/relationships"><Relationship Id="rId3" Type="http://schemas.openxmlformats.org/officeDocument/2006/relationships/hyperlink" Target="http://en.wikipedia.org/wiki/File:J%C3%B6ns_Jacob_Berzelius.jpg" TargetMode="External"/><Relationship Id="rId2" Type="http://schemas.openxmlformats.org/officeDocument/2006/relationships/image" Target="../media/image6.gif"/><Relationship Id="rId1" Type="http://schemas.openxmlformats.org/officeDocument/2006/relationships/slideLayout" Target="../slideLayouts/slideLayout7.xml"/><Relationship Id="rId4" Type="http://schemas.openxmlformats.org/officeDocument/2006/relationships/image" Target="../media/image59.jpeg"/></Relationships>
</file>

<file path=ppt/slides/_rels/slide5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hyperlink" Target="http://en.wikipedia.org/wiki/File:CANDU_at_Qinshan.jpg" TargetMode="External"/><Relationship Id="rId7" Type="http://schemas.openxmlformats.org/officeDocument/2006/relationships/hyperlink" Target="http://en.wikipedia.org/wiki/File:Superph%C3%A9nix.jpg" TargetMode="External"/><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33.jpeg"/><Relationship Id="rId5" Type="http://schemas.openxmlformats.org/officeDocument/2006/relationships/hyperlink" Target="http://en.wikipedia.org/wiki/File:Chernobyl_Nuclear_Power_Plant.jpg" TargetMode="External"/><Relationship Id="rId4" Type="http://schemas.openxmlformats.org/officeDocument/2006/relationships/image" Target="../media/image37.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72" name="Picture 8" descr="nuxc"/>
          <p:cNvPicPr>
            <a:picLocks noChangeAspect="1" noChangeArrowheads="1"/>
          </p:cNvPicPr>
          <p:nvPr/>
        </p:nvPicPr>
        <p:blipFill>
          <a:blip r:embed="rId2" cstate="print"/>
          <a:srcRect/>
          <a:stretch>
            <a:fillRect/>
          </a:stretch>
        </p:blipFill>
        <p:spPr bwMode="auto">
          <a:xfrm>
            <a:off x="468313" y="1628775"/>
            <a:ext cx="8207375" cy="4165600"/>
          </a:xfrm>
          <a:prstGeom prst="rect">
            <a:avLst/>
          </a:prstGeom>
          <a:noFill/>
        </p:spPr>
      </p:pic>
      <p:sp>
        <p:nvSpPr>
          <p:cNvPr id="8" name="TextBox 7"/>
          <p:cNvSpPr txBox="1"/>
          <p:nvPr/>
        </p:nvSpPr>
        <p:spPr>
          <a:xfrm>
            <a:off x="6429388" y="71414"/>
            <a:ext cx="2443298" cy="461665"/>
          </a:xfrm>
          <a:prstGeom prst="rect">
            <a:avLst/>
          </a:prstGeom>
          <a:noFill/>
        </p:spPr>
        <p:txBody>
          <a:bodyPr wrap="none" rtlCol="0">
            <a:spAutoFit/>
          </a:bodyPr>
          <a:lstStyle/>
          <a:p>
            <a:r>
              <a:rPr lang="en-GB" sz="2400" b="1" dirty="0" smtClean="0">
                <a:latin typeface="Arial" pitchFamily="34" charset="0"/>
                <a:cs typeface="Arial" pitchFamily="34" charset="0"/>
              </a:rPr>
              <a:t>Nuclear Energy</a:t>
            </a:r>
            <a:endParaRPr lang="en-US" sz="2400" b="1" dirty="0">
              <a:latin typeface="Arial" pitchFamily="34" charset="0"/>
              <a:cs typeface="Arial" pitchFamily="34" charset="0"/>
            </a:endParaRPr>
          </a:p>
        </p:txBody>
      </p:sp>
    </p:spTree>
  </p:cSld>
  <p:clrMapOvr>
    <a:masterClrMapping/>
  </p:clrMapOvr>
  <p:transition spd="med">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www.lswn.it/files/nuclear_power_generation_by_country.gif"/>
          <p:cNvPicPr>
            <a:picLocks noChangeAspect="1" noChangeArrowheads="1"/>
          </p:cNvPicPr>
          <p:nvPr/>
        </p:nvPicPr>
        <p:blipFill>
          <a:blip r:embed="rId2" cstate="print"/>
          <a:srcRect/>
          <a:stretch>
            <a:fillRect/>
          </a:stretch>
        </p:blipFill>
        <p:spPr bwMode="auto">
          <a:xfrm>
            <a:off x="467544" y="930395"/>
            <a:ext cx="8208912" cy="5255127"/>
          </a:xfrm>
          <a:prstGeom prst="rect">
            <a:avLst/>
          </a:prstGeom>
          <a:noFill/>
        </p:spPr>
      </p:pic>
      <p:sp>
        <p:nvSpPr>
          <p:cNvPr id="3" name="TextBox 2"/>
          <p:cNvSpPr txBox="1"/>
          <p:nvPr/>
        </p:nvSpPr>
        <p:spPr>
          <a:xfrm>
            <a:off x="4286248" y="181253"/>
            <a:ext cx="4578497" cy="461665"/>
          </a:xfrm>
          <a:prstGeom prst="rect">
            <a:avLst/>
          </a:prstGeom>
          <a:noFill/>
        </p:spPr>
        <p:txBody>
          <a:bodyPr wrap="none" rtlCol="0">
            <a:spAutoFit/>
          </a:bodyPr>
          <a:lstStyle/>
          <a:p>
            <a:r>
              <a:rPr lang="en-GB" sz="2400" b="1" dirty="0" smtClean="0">
                <a:latin typeface="Arial" pitchFamily="34" charset="0"/>
                <a:cs typeface="Arial" pitchFamily="34" charset="0"/>
              </a:rPr>
              <a:t>Nuclear Electricity Production</a:t>
            </a:r>
            <a:endParaRPr lang="en-US" sz="2400" b="1" dirty="0">
              <a:latin typeface="Arial" pitchFamily="34" charset="0"/>
              <a:cs typeface="Arial" pitchFamily="34" charset="0"/>
            </a:endParaRPr>
          </a:p>
        </p:txBody>
      </p:sp>
    </p:spTree>
  </p:cSld>
  <p:clrMapOvr>
    <a:masterClrMapping/>
  </p:clrMapOvr>
  <p:transition spd="med">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395536" y="1901056"/>
          <a:ext cx="8280918" cy="3643786"/>
        </p:xfrm>
        <a:graphic>
          <a:graphicData uri="http://schemas.openxmlformats.org/drawingml/2006/table">
            <a:tbl>
              <a:tblPr firstRow="1" bandRow="1">
                <a:tableStyleId>{5C22544A-7EE6-4342-B048-85BDC9FD1C3A}</a:tableStyleId>
              </a:tblPr>
              <a:tblGrid>
                <a:gridCol w="1380153"/>
                <a:gridCol w="1380153"/>
                <a:gridCol w="1380153"/>
                <a:gridCol w="1380153"/>
                <a:gridCol w="1464162"/>
                <a:gridCol w="1296144"/>
              </a:tblGrid>
              <a:tr h="485736">
                <a:tc>
                  <a:txBody>
                    <a:bodyPr/>
                    <a:lstStyle/>
                    <a:p>
                      <a:endParaRPr lang="en-GB" sz="2000" dirty="0">
                        <a:latin typeface="Arial" pitchFamily="34" charset="0"/>
                        <a:cs typeface="Arial" pitchFamily="34" charset="0"/>
                      </a:endParaRPr>
                    </a:p>
                  </a:txBody>
                  <a:tcPr marL="119771" marR="119771" marT="59885" marB="59885"/>
                </a:tc>
                <a:tc>
                  <a:txBody>
                    <a:bodyPr/>
                    <a:lstStyle/>
                    <a:p>
                      <a:pPr algn="ctr"/>
                      <a:r>
                        <a:rPr lang="en-GB" sz="2000" dirty="0" smtClean="0">
                          <a:latin typeface="Arial" pitchFamily="34" charset="0"/>
                          <a:cs typeface="Arial" pitchFamily="34" charset="0"/>
                        </a:rPr>
                        <a:t>No Reactors</a:t>
                      </a:r>
                      <a:endParaRPr lang="en-GB" sz="2000" dirty="0">
                        <a:latin typeface="Arial" pitchFamily="34" charset="0"/>
                        <a:cs typeface="Arial" pitchFamily="34" charset="0"/>
                      </a:endParaRPr>
                    </a:p>
                  </a:txBody>
                  <a:tcPr marL="119771" marR="119771" marT="59885" marB="59885"/>
                </a:tc>
                <a:tc>
                  <a:txBody>
                    <a:bodyPr/>
                    <a:lstStyle/>
                    <a:p>
                      <a:pPr algn="ctr"/>
                      <a:r>
                        <a:rPr lang="en-GB" sz="2000" dirty="0" smtClean="0">
                          <a:latin typeface="Arial" pitchFamily="34" charset="0"/>
                          <a:cs typeface="Arial" pitchFamily="34" charset="0"/>
                        </a:rPr>
                        <a:t>Capacity</a:t>
                      </a:r>
                    </a:p>
                    <a:p>
                      <a:pPr algn="ctr"/>
                      <a:r>
                        <a:rPr lang="en-GB" sz="2000" dirty="0" smtClean="0">
                          <a:latin typeface="Arial" pitchFamily="34" charset="0"/>
                          <a:cs typeface="Arial" pitchFamily="34" charset="0"/>
                        </a:rPr>
                        <a:t>(</a:t>
                      </a:r>
                      <a:r>
                        <a:rPr lang="en-GB" sz="2000" dirty="0" err="1" smtClean="0">
                          <a:latin typeface="Arial" pitchFamily="34" charset="0"/>
                          <a:cs typeface="Arial" pitchFamily="34" charset="0"/>
                        </a:rPr>
                        <a:t>Mwe</a:t>
                      </a:r>
                      <a:r>
                        <a:rPr lang="en-GB" sz="2000" dirty="0" smtClean="0">
                          <a:latin typeface="Arial" pitchFamily="34" charset="0"/>
                          <a:cs typeface="Arial" pitchFamily="34" charset="0"/>
                        </a:rPr>
                        <a:t>)</a:t>
                      </a:r>
                      <a:endParaRPr lang="en-GB" sz="2000" dirty="0">
                        <a:latin typeface="Arial" pitchFamily="34" charset="0"/>
                        <a:cs typeface="Arial" pitchFamily="34" charset="0"/>
                      </a:endParaRPr>
                    </a:p>
                  </a:txBody>
                  <a:tcPr marL="119771" marR="119771" marT="59885" marB="59885"/>
                </a:tc>
                <a:tc>
                  <a:txBody>
                    <a:bodyPr/>
                    <a:lstStyle/>
                    <a:p>
                      <a:pPr algn="ctr"/>
                      <a:r>
                        <a:rPr lang="en-GB" sz="2000" dirty="0" smtClean="0">
                          <a:latin typeface="Arial" pitchFamily="34" charset="0"/>
                          <a:cs typeface="Arial" pitchFamily="34" charset="0"/>
                        </a:rPr>
                        <a:t>Average age (y)</a:t>
                      </a:r>
                      <a:endParaRPr lang="en-GB" sz="2000" dirty="0">
                        <a:latin typeface="Arial" pitchFamily="34" charset="0"/>
                        <a:cs typeface="Arial" pitchFamily="34" charset="0"/>
                      </a:endParaRPr>
                    </a:p>
                  </a:txBody>
                  <a:tcPr marL="119771" marR="119771" marT="59885" marB="59885"/>
                </a:tc>
                <a:tc>
                  <a:txBody>
                    <a:bodyPr/>
                    <a:lstStyle/>
                    <a:p>
                      <a:pPr algn="ctr"/>
                      <a:r>
                        <a:rPr lang="en-GB" sz="2000" dirty="0" smtClean="0">
                          <a:latin typeface="Arial" pitchFamily="34" charset="0"/>
                          <a:cs typeface="Arial" pitchFamily="34" charset="0"/>
                        </a:rPr>
                        <a:t>Share Electricity</a:t>
                      </a:r>
                      <a:endParaRPr lang="en-GB" sz="2000" dirty="0">
                        <a:latin typeface="Arial" pitchFamily="34" charset="0"/>
                        <a:cs typeface="Arial" pitchFamily="34" charset="0"/>
                      </a:endParaRPr>
                    </a:p>
                  </a:txBody>
                  <a:tcPr marL="119771" marR="119771" marT="59885" marB="59885"/>
                </a:tc>
                <a:tc>
                  <a:txBody>
                    <a:bodyPr/>
                    <a:lstStyle/>
                    <a:p>
                      <a:pPr algn="ctr"/>
                      <a:r>
                        <a:rPr lang="en-GB" sz="2000" dirty="0" smtClean="0">
                          <a:latin typeface="Arial" pitchFamily="34" charset="0"/>
                          <a:cs typeface="Arial" pitchFamily="34" charset="0"/>
                        </a:rPr>
                        <a:t>Share Energy</a:t>
                      </a:r>
                      <a:endParaRPr lang="en-GB" sz="2000" dirty="0">
                        <a:latin typeface="Arial" pitchFamily="34" charset="0"/>
                        <a:cs typeface="Arial" pitchFamily="34" charset="0"/>
                      </a:endParaRPr>
                    </a:p>
                  </a:txBody>
                  <a:tcPr marL="119771" marR="119771" marT="59885" marB="59885"/>
                </a:tc>
              </a:tr>
              <a:tr h="485736">
                <a:tc>
                  <a:txBody>
                    <a:bodyPr/>
                    <a:lstStyle/>
                    <a:p>
                      <a:r>
                        <a:rPr lang="en-GB" sz="2000" dirty="0" smtClean="0">
                          <a:latin typeface="Arial" pitchFamily="34" charset="0"/>
                          <a:cs typeface="Arial" pitchFamily="34" charset="0"/>
                        </a:rPr>
                        <a:t>France</a:t>
                      </a:r>
                      <a:endParaRPr lang="en-GB" sz="2000" dirty="0">
                        <a:latin typeface="Arial" pitchFamily="34" charset="0"/>
                        <a:cs typeface="Arial" pitchFamily="34" charset="0"/>
                      </a:endParaRPr>
                    </a:p>
                  </a:txBody>
                  <a:tcPr marL="119771" marR="119771" marT="59885" marB="59885"/>
                </a:tc>
                <a:tc>
                  <a:txBody>
                    <a:bodyPr/>
                    <a:lstStyle/>
                    <a:p>
                      <a:pPr algn="ctr"/>
                      <a:r>
                        <a:rPr lang="en-GB" sz="2000" dirty="0" smtClean="0">
                          <a:latin typeface="Arial" pitchFamily="34" charset="0"/>
                          <a:cs typeface="Arial" pitchFamily="34" charset="0"/>
                        </a:rPr>
                        <a:t>58</a:t>
                      </a:r>
                      <a:endParaRPr lang="en-GB" sz="2000" dirty="0">
                        <a:latin typeface="Arial" pitchFamily="34" charset="0"/>
                        <a:cs typeface="Arial" pitchFamily="34" charset="0"/>
                      </a:endParaRPr>
                    </a:p>
                  </a:txBody>
                  <a:tcPr marL="119771" marR="119771" marT="59885" marB="59885"/>
                </a:tc>
                <a:tc>
                  <a:txBody>
                    <a:bodyPr/>
                    <a:lstStyle/>
                    <a:p>
                      <a:pPr algn="ctr"/>
                      <a:r>
                        <a:rPr lang="en-GB" sz="2000" dirty="0" smtClean="0">
                          <a:latin typeface="Arial" pitchFamily="34" charset="0"/>
                          <a:cs typeface="Arial" pitchFamily="34" charset="0"/>
                        </a:rPr>
                        <a:t>63130</a:t>
                      </a:r>
                      <a:endParaRPr lang="en-GB" sz="2000" dirty="0">
                        <a:latin typeface="Arial" pitchFamily="34" charset="0"/>
                        <a:cs typeface="Arial" pitchFamily="34" charset="0"/>
                      </a:endParaRPr>
                    </a:p>
                  </a:txBody>
                  <a:tcPr marL="119771" marR="119771" marT="59885" marB="59885"/>
                </a:tc>
                <a:tc>
                  <a:txBody>
                    <a:bodyPr/>
                    <a:lstStyle/>
                    <a:p>
                      <a:pPr algn="ctr"/>
                      <a:r>
                        <a:rPr lang="en-GB" sz="2000" dirty="0" smtClean="0">
                          <a:latin typeface="Arial" pitchFamily="34" charset="0"/>
                          <a:cs typeface="Arial" pitchFamily="34" charset="0"/>
                        </a:rPr>
                        <a:t>27</a:t>
                      </a:r>
                      <a:endParaRPr lang="en-GB" sz="2000" dirty="0">
                        <a:latin typeface="Arial" pitchFamily="34" charset="0"/>
                        <a:cs typeface="Arial" pitchFamily="34" charset="0"/>
                      </a:endParaRPr>
                    </a:p>
                  </a:txBody>
                  <a:tcPr marL="119771" marR="119771" marT="59885" marB="59885"/>
                </a:tc>
                <a:tc>
                  <a:txBody>
                    <a:bodyPr/>
                    <a:lstStyle/>
                    <a:p>
                      <a:pPr algn="ctr"/>
                      <a:r>
                        <a:rPr lang="en-GB" sz="2000" dirty="0" smtClean="0">
                          <a:latin typeface="Arial" pitchFamily="34" charset="0"/>
                          <a:cs typeface="Arial" pitchFamily="34" charset="0"/>
                        </a:rPr>
                        <a:t>78</a:t>
                      </a:r>
                      <a:endParaRPr lang="en-GB" sz="2000" dirty="0">
                        <a:latin typeface="Arial" pitchFamily="34" charset="0"/>
                        <a:cs typeface="Arial" pitchFamily="34" charset="0"/>
                      </a:endParaRPr>
                    </a:p>
                  </a:txBody>
                  <a:tcPr marL="119771" marR="119771" marT="59885" marB="59885"/>
                </a:tc>
                <a:tc>
                  <a:txBody>
                    <a:bodyPr/>
                    <a:lstStyle/>
                    <a:p>
                      <a:pPr algn="ctr"/>
                      <a:r>
                        <a:rPr lang="en-GB" sz="2000" dirty="0" smtClean="0">
                          <a:latin typeface="Arial" pitchFamily="34" charset="0"/>
                          <a:cs typeface="Arial" pitchFamily="34" charset="0"/>
                        </a:rPr>
                        <a:t>41</a:t>
                      </a:r>
                      <a:endParaRPr lang="en-GB" sz="2000" dirty="0">
                        <a:latin typeface="Arial" pitchFamily="34" charset="0"/>
                        <a:cs typeface="Arial" pitchFamily="34" charset="0"/>
                      </a:endParaRPr>
                    </a:p>
                  </a:txBody>
                  <a:tcPr marL="119771" marR="119771" marT="59885" marB="59885"/>
                </a:tc>
              </a:tr>
              <a:tr h="485736">
                <a:tc>
                  <a:txBody>
                    <a:bodyPr/>
                    <a:lstStyle/>
                    <a:p>
                      <a:r>
                        <a:rPr lang="en-GB" sz="2000" dirty="0" smtClean="0">
                          <a:latin typeface="Arial" pitchFamily="34" charset="0"/>
                          <a:cs typeface="Arial" pitchFamily="34" charset="0"/>
                        </a:rPr>
                        <a:t>Germany</a:t>
                      </a:r>
                      <a:endParaRPr lang="en-GB" sz="2000" dirty="0">
                        <a:latin typeface="Arial" pitchFamily="34" charset="0"/>
                        <a:cs typeface="Arial" pitchFamily="34" charset="0"/>
                      </a:endParaRPr>
                    </a:p>
                  </a:txBody>
                  <a:tcPr marL="119771" marR="119771" marT="59885" marB="59885"/>
                </a:tc>
                <a:tc>
                  <a:txBody>
                    <a:bodyPr/>
                    <a:lstStyle/>
                    <a:p>
                      <a:pPr algn="ctr"/>
                      <a:r>
                        <a:rPr lang="en-GB" sz="2000" dirty="0" smtClean="0">
                          <a:latin typeface="Arial" pitchFamily="34" charset="0"/>
                          <a:cs typeface="Arial" pitchFamily="34" charset="0"/>
                        </a:rPr>
                        <a:t>9</a:t>
                      </a:r>
                      <a:endParaRPr lang="en-GB" sz="2000" dirty="0">
                        <a:latin typeface="Arial" pitchFamily="34" charset="0"/>
                        <a:cs typeface="Arial" pitchFamily="34" charset="0"/>
                      </a:endParaRPr>
                    </a:p>
                  </a:txBody>
                  <a:tcPr marL="119771" marR="119771" marT="59885" marB="59885"/>
                </a:tc>
                <a:tc>
                  <a:txBody>
                    <a:bodyPr/>
                    <a:lstStyle/>
                    <a:p>
                      <a:pPr algn="ctr"/>
                      <a:r>
                        <a:rPr lang="en-GB" sz="2000" dirty="0" smtClean="0">
                          <a:latin typeface="Arial" pitchFamily="34" charset="0"/>
                          <a:cs typeface="Arial" pitchFamily="34" charset="0"/>
                        </a:rPr>
                        <a:t>12068</a:t>
                      </a:r>
                      <a:endParaRPr lang="en-GB" sz="2000" dirty="0">
                        <a:latin typeface="Arial" pitchFamily="34" charset="0"/>
                        <a:cs typeface="Arial" pitchFamily="34" charset="0"/>
                      </a:endParaRPr>
                    </a:p>
                  </a:txBody>
                  <a:tcPr marL="119771" marR="119771" marT="59885" marB="59885"/>
                </a:tc>
                <a:tc>
                  <a:txBody>
                    <a:bodyPr/>
                    <a:lstStyle/>
                    <a:p>
                      <a:pPr algn="ctr"/>
                      <a:r>
                        <a:rPr lang="en-GB" sz="2000" dirty="0" smtClean="0">
                          <a:latin typeface="Arial" pitchFamily="34" charset="0"/>
                          <a:cs typeface="Arial" pitchFamily="34" charset="0"/>
                        </a:rPr>
                        <a:t>27</a:t>
                      </a:r>
                      <a:endParaRPr lang="en-GB" sz="2000" dirty="0">
                        <a:latin typeface="Arial" pitchFamily="34" charset="0"/>
                        <a:cs typeface="Arial" pitchFamily="34" charset="0"/>
                      </a:endParaRPr>
                    </a:p>
                  </a:txBody>
                  <a:tcPr marL="119771" marR="119771" marT="59885" marB="59885"/>
                </a:tc>
                <a:tc>
                  <a:txBody>
                    <a:bodyPr/>
                    <a:lstStyle/>
                    <a:p>
                      <a:pPr algn="ctr"/>
                      <a:r>
                        <a:rPr lang="en-GB" sz="2000" dirty="0" smtClean="0">
                          <a:latin typeface="Arial" pitchFamily="34" charset="0"/>
                          <a:cs typeface="Arial" pitchFamily="34" charset="0"/>
                        </a:rPr>
                        <a:t>18</a:t>
                      </a:r>
                      <a:endParaRPr lang="en-GB" sz="2000" dirty="0">
                        <a:latin typeface="Arial" pitchFamily="34" charset="0"/>
                        <a:cs typeface="Arial" pitchFamily="34" charset="0"/>
                      </a:endParaRPr>
                    </a:p>
                  </a:txBody>
                  <a:tcPr marL="119771" marR="119771" marT="59885" marB="59885"/>
                </a:tc>
                <a:tc>
                  <a:txBody>
                    <a:bodyPr/>
                    <a:lstStyle/>
                    <a:p>
                      <a:pPr algn="ctr"/>
                      <a:r>
                        <a:rPr lang="en-GB" sz="2000" dirty="0" smtClean="0">
                          <a:latin typeface="Arial" pitchFamily="34" charset="0"/>
                          <a:cs typeface="Arial" pitchFamily="34" charset="0"/>
                        </a:rPr>
                        <a:t>8</a:t>
                      </a:r>
                      <a:endParaRPr lang="en-GB" sz="2000" dirty="0">
                        <a:latin typeface="Arial" pitchFamily="34" charset="0"/>
                        <a:cs typeface="Arial" pitchFamily="34" charset="0"/>
                      </a:endParaRPr>
                    </a:p>
                  </a:txBody>
                  <a:tcPr marL="119771" marR="119771" marT="59885" marB="59885"/>
                </a:tc>
              </a:tr>
              <a:tr h="485736">
                <a:tc>
                  <a:txBody>
                    <a:bodyPr/>
                    <a:lstStyle/>
                    <a:p>
                      <a:r>
                        <a:rPr lang="en-GB" sz="2000" dirty="0" smtClean="0">
                          <a:latin typeface="Arial" pitchFamily="34" charset="0"/>
                          <a:cs typeface="Arial" pitchFamily="34" charset="0"/>
                        </a:rPr>
                        <a:t>Japan</a:t>
                      </a:r>
                      <a:endParaRPr lang="en-GB" sz="2000" dirty="0">
                        <a:latin typeface="Arial" pitchFamily="34" charset="0"/>
                        <a:cs typeface="Arial" pitchFamily="34" charset="0"/>
                      </a:endParaRPr>
                    </a:p>
                  </a:txBody>
                  <a:tcPr marL="119771" marR="119771" marT="59885" marB="59885"/>
                </a:tc>
                <a:tc>
                  <a:txBody>
                    <a:bodyPr/>
                    <a:lstStyle/>
                    <a:p>
                      <a:pPr algn="ctr"/>
                      <a:r>
                        <a:rPr lang="en-GB" sz="2000" dirty="0" smtClean="0">
                          <a:latin typeface="Arial" pitchFamily="34" charset="0"/>
                          <a:cs typeface="Arial" pitchFamily="34" charset="0"/>
                        </a:rPr>
                        <a:t>44</a:t>
                      </a:r>
                      <a:endParaRPr lang="en-GB" sz="2000" dirty="0">
                        <a:latin typeface="Arial" pitchFamily="34" charset="0"/>
                        <a:cs typeface="Arial" pitchFamily="34" charset="0"/>
                      </a:endParaRPr>
                    </a:p>
                  </a:txBody>
                  <a:tcPr marL="119771" marR="119771" marT="59885" marB="59885"/>
                </a:tc>
                <a:tc>
                  <a:txBody>
                    <a:bodyPr/>
                    <a:lstStyle/>
                    <a:p>
                      <a:pPr algn="ctr"/>
                      <a:r>
                        <a:rPr lang="en-GB" sz="2000" dirty="0" smtClean="0">
                          <a:latin typeface="Arial" pitchFamily="34" charset="0"/>
                          <a:cs typeface="Arial" pitchFamily="34" charset="0"/>
                        </a:rPr>
                        <a:t>38120</a:t>
                      </a:r>
                      <a:endParaRPr lang="en-GB" sz="2000" dirty="0">
                        <a:latin typeface="Arial" pitchFamily="34" charset="0"/>
                        <a:cs typeface="Arial" pitchFamily="34" charset="0"/>
                      </a:endParaRPr>
                    </a:p>
                  </a:txBody>
                  <a:tcPr marL="119771" marR="119771" marT="59885" marB="59885"/>
                </a:tc>
                <a:tc>
                  <a:txBody>
                    <a:bodyPr/>
                    <a:lstStyle/>
                    <a:p>
                      <a:pPr algn="ctr"/>
                      <a:r>
                        <a:rPr lang="en-GB" sz="2000" dirty="0" smtClean="0">
                          <a:latin typeface="Arial" pitchFamily="34" charset="0"/>
                          <a:cs typeface="Arial" pitchFamily="34" charset="0"/>
                        </a:rPr>
                        <a:t>25</a:t>
                      </a:r>
                      <a:endParaRPr lang="en-GB" sz="2000" dirty="0">
                        <a:latin typeface="Arial" pitchFamily="34" charset="0"/>
                        <a:cs typeface="Arial" pitchFamily="34" charset="0"/>
                      </a:endParaRPr>
                    </a:p>
                  </a:txBody>
                  <a:tcPr marL="119771" marR="119771" marT="59885" marB="59885"/>
                </a:tc>
                <a:tc>
                  <a:txBody>
                    <a:bodyPr/>
                    <a:lstStyle/>
                    <a:p>
                      <a:pPr algn="ctr"/>
                      <a:r>
                        <a:rPr lang="en-GB" sz="2000" dirty="0" smtClean="0">
                          <a:latin typeface="Arial" pitchFamily="34" charset="0"/>
                          <a:cs typeface="Arial" pitchFamily="34" charset="0"/>
                        </a:rPr>
                        <a:t>18</a:t>
                      </a:r>
                      <a:endParaRPr lang="en-GB" sz="2000" dirty="0">
                        <a:latin typeface="Arial" pitchFamily="34" charset="0"/>
                        <a:cs typeface="Arial" pitchFamily="34" charset="0"/>
                      </a:endParaRPr>
                    </a:p>
                  </a:txBody>
                  <a:tcPr marL="119771" marR="119771" marT="59885" marB="59885"/>
                </a:tc>
                <a:tc>
                  <a:txBody>
                    <a:bodyPr/>
                    <a:lstStyle/>
                    <a:p>
                      <a:pPr algn="ctr"/>
                      <a:r>
                        <a:rPr lang="en-GB" sz="2000" dirty="0" smtClean="0">
                          <a:latin typeface="Arial" pitchFamily="34" charset="0"/>
                          <a:cs typeface="Arial" pitchFamily="34" charset="0"/>
                        </a:rPr>
                        <a:t>8</a:t>
                      </a:r>
                      <a:endParaRPr lang="en-GB" sz="2000" dirty="0">
                        <a:latin typeface="Arial" pitchFamily="34" charset="0"/>
                        <a:cs typeface="Arial" pitchFamily="34" charset="0"/>
                      </a:endParaRPr>
                    </a:p>
                  </a:txBody>
                  <a:tcPr marL="119771" marR="119771" marT="59885" marB="59885"/>
                </a:tc>
              </a:tr>
              <a:tr h="485736">
                <a:tc>
                  <a:txBody>
                    <a:bodyPr/>
                    <a:lstStyle/>
                    <a:p>
                      <a:r>
                        <a:rPr lang="en-GB" sz="2000" dirty="0" smtClean="0">
                          <a:latin typeface="Arial" pitchFamily="34" charset="0"/>
                          <a:cs typeface="Arial" pitchFamily="34" charset="0"/>
                        </a:rPr>
                        <a:t>Russia</a:t>
                      </a:r>
                      <a:endParaRPr lang="en-GB" sz="2000" dirty="0">
                        <a:latin typeface="Arial" pitchFamily="34" charset="0"/>
                        <a:cs typeface="Arial" pitchFamily="34" charset="0"/>
                      </a:endParaRPr>
                    </a:p>
                  </a:txBody>
                  <a:tcPr marL="119771" marR="119771" marT="59885" marB="59885"/>
                </a:tc>
                <a:tc>
                  <a:txBody>
                    <a:bodyPr/>
                    <a:lstStyle/>
                    <a:p>
                      <a:pPr algn="ctr"/>
                      <a:r>
                        <a:rPr lang="en-GB" sz="2000" dirty="0" smtClean="0">
                          <a:latin typeface="Arial" pitchFamily="34" charset="0"/>
                          <a:cs typeface="Arial" pitchFamily="34" charset="0"/>
                        </a:rPr>
                        <a:t>33</a:t>
                      </a:r>
                      <a:endParaRPr lang="en-GB" sz="2000" dirty="0">
                        <a:latin typeface="Arial" pitchFamily="34" charset="0"/>
                        <a:cs typeface="Arial" pitchFamily="34" charset="0"/>
                      </a:endParaRPr>
                    </a:p>
                  </a:txBody>
                  <a:tcPr marL="119771" marR="119771" marT="59885" marB="59885"/>
                </a:tc>
                <a:tc>
                  <a:txBody>
                    <a:bodyPr/>
                    <a:lstStyle/>
                    <a:p>
                      <a:pPr algn="ctr"/>
                      <a:r>
                        <a:rPr lang="en-GB" sz="2000" dirty="0" smtClean="0">
                          <a:latin typeface="Arial" pitchFamily="34" charset="0"/>
                          <a:cs typeface="Arial" pitchFamily="34" charset="0"/>
                        </a:rPr>
                        <a:t>23643</a:t>
                      </a:r>
                      <a:endParaRPr lang="en-GB" sz="2000" dirty="0">
                        <a:latin typeface="Arial" pitchFamily="34" charset="0"/>
                        <a:cs typeface="Arial" pitchFamily="34" charset="0"/>
                      </a:endParaRPr>
                    </a:p>
                  </a:txBody>
                  <a:tcPr marL="119771" marR="119771" marT="59885" marB="59885"/>
                </a:tc>
                <a:tc>
                  <a:txBody>
                    <a:bodyPr/>
                    <a:lstStyle/>
                    <a:p>
                      <a:pPr algn="ctr"/>
                      <a:r>
                        <a:rPr lang="en-GB" sz="2000" dirty="0" smtClean="0">
                          <a:latin typeface="Arial" pitchFamily="34" charset="0"/>
                          <a:cs typeface="Arial" pitchFamily="34" charset="0"/>
                        </a:rPr>
                        <a:t>29</a:t>
                      </a:r>
                      <a:endParaRPr lang="en-GB" sz="2000" dirty="0">
                        <a:latin typeface="Arial" pitchFamily="34" charset="0"/>
                        <a:cs typeface="Arial" pitchFamily="34" charset="0"/>
                      </a:endParaRPr>
                    </a:p>
                  </a:txBody>
                  <a:tcPr marL="119771" marR="119771" marT="59885" marB="59885"/>
                </a:tc>
                <a:tc>
                  <a:txBody>
                    <a:bodyPr/>
                    <a:lstStyle/>
                    <a:p>
                      <a:pPr algn="ctr"/>
                      <a:r>
                        <a:rPr lang="en-GB" sz="2000" dirty="0" smtClean="0">
                          <a:latin typeface="Arial" pitchFamily="34" charset="0"/>
                          <a:cs typeface="Arial" pitchFamily="34" charset="0"/>
                        </a:rPr>
                        <a:t>18</a:t>
                      </a:r>
                      <a:endParaRPr lang="en-GB" sz="2000" dirty="0">
                        <a:latin typeface="Arial" pitchFamily="34" charset="0"/>
                        <a:cs typeface="Arial" pitchFamily="34" charset="0"/>
                      </a:endParaRPr>
                    </a:p>
                  </a:txBody>
                  <a:tcPr marL="119771" marR="119771" marT="59885" marB="59885"/>
                </a:tc>
                <a:tc>
                  <a:txBody>
                    <a:bodyPr/>
                    <a:lstStyle/>
                    <a:p>
                      <a:pPr algn="ctr"/>
                      <a:r>
                        <a:rPr lang="en-GB" sz="2000" dirty="0" smtClean="0">
                          <a:latin typeface="Arial" pitchFamily="34" charset="0"/>
                          <a:cs typeface="Arial" pitchFamily="34" charset="0"/>
                        </a:rPr>
                        <a:t>6</a:t>
                      </a:r>
                      <a:endParaRPr lang="en-GB" sz="2000" dirty="0">
                        <a:latin typeface="Arial" pitchFamily="34" charset="0"/>
                        <a:cs typeface="Arial" pitchFamily="34" charset="0"/>
                      </a:endParaRPr>
                    </a:p>
                  </a:txBody>
                  <a:tcPr marL="119771" marR="119771" marT="59885" marB="59885"/>
                </a:tc>
              </a:tr>
              <a:tr h="485736">
                <a:tc>
                  <a:txBody>
                    <a:bodyPr/>
                    <a:lstStyle/>
                    <a:p>
                      <a:r>
                        <a:rPr lang="en-GB" sz="2000" dirty="0" smtClean="0">
                          <a:latin typeface="Arial" pitchFamily="34" charset="0"/>
                          <a:cs typeface="Arial" pitchFamily="34" charset="0"/>
                        </a:rPr>
                        <a:t>S Korea</a:t>
                      </a:r>
                      <a:endParaRPr lang="en-GB" sz="2000" dirty="0">
                        <a:latin typeface="Arial" pitchFamily="34" charset="0"/>
                        <a:cs typeface="Arial" pitchFamily="34" charset="0"/>
                      </a:endParaRPr>
                    </a:p>
                  </a:txBody>
                  <a:tcPr marL="119771" marR="119771" marT="59885" marB="59885"/>
                </a:tc>
                <a:tc>
                  <a:txBody>
                    <a:bodyPr/>
                    <a:lstStyle/>
                    <a:p>
                      <a:pPr algn="ctr"/>
                      <a:r>
                        <a:rPr lang="en-GB" sz="2000" dirty="0" smtClean="0">
                          <a:latin typeface="Arial" pitchFamily="34" charset="0"/>
                          <a:cs typeface="Arial" pitchFamily="34" charset="0"/>
                        </a:rPr>
                        <a:t>21</a:t>
                      </a:r>
                      <a:endParaRPr lang="en-GB" sz="2000" dirty="0">
                        <a:latin typeface="Arial" pitchFamily="34" charset="0"/>
                        <a:cs typeface="Arial" pitchFamily="34" charset="0"/>
                      </a:endParaRPr>
                    </a:p>
                  </a:txBody>
                  <a:tcPr marL="119771" marR="119771" marT="59885" marB="59885"/>
                </a:tc>
                <a:tc>
                  <a:txBody>
                    <a:bodyPr/>
                    <a:lstStyle/>
                    <a:p>
                      <a:pPr algn="ctr"/>
                      <a:r>
                        <a:rPr lang="en-GB" sz="2000" dirty="0" smtClean="0">
                          <a:latin typeface="Arial" pitchFamily="34" charset="0"/>
                          <a:cs typeface="Arial" pitchFamily="34" charset="0"/>
                        </a:rPr>
                        <a:t>18657</a:t>
                      </a:r>
                      <a:endParaRPr lang="en-GB" sz="2000" dirty="0">
                        <a:latin typeface="Arial" pitchFamily="34" charset="0"/>
                        <a:cs typeface="Arial" pitchFamily="34" charset="0"/>
                      </a:endParaRPr>
                    </a:p>
                  </a:txBody>
                  <a:tcPr marL="119771" marR="119771" marT="59885" marB="59885"/>
                </a:tc>
                <a:tc>
                  <a:txBody>
                    <a:bodyPr/>
                    <a:lstStyle/>
                    <a:p>
                      <a:pPr algn="ctr"/>
                      <a:r>
                        <a:rPr lang="en-GB" sz="2000" dirty="0" smtClean="0">
                          <a:latin typeface="Arial" pitchFamily="34" charset="0"/>
                          <a:cs typeface="Arial" pitchFamily="34" charset="0"/>
                        </a:rPr>
                        <a:t>17</a:t>
                      </a:r>
                      <a:endParaRPr lang="en-GB" sz="2000" dirty="0">
                        <a:latin typeface="Arial" pitchFamily="34" charset="0"/>
                        <a:cs typeface="Arial" pitchFamily="34" charset="0"/>
                      </a:endParaRPr>
                    </a:p>
                  </a:txBody>
                  <a:tcPr marL="119771" marR="119771" marT="59885" marB="59885"/>
                </a:tc>
                <a:tc>
                  <a:txBody>
                    <a:bodyPr/>
                    <a:lstStyle/>
                    <a:p>
                      <a:pPr algn="ctr"/>
                      <a:r>
                        <a:rPr lang="en-GB" sz="2000" dirty="0" smtClean="0">
                          <a:latin typeface="Arial" pitchFamily="34" charset="0"/>
                          <a:cs typeface="Arial" pitchFamily="34" charset="0"/>
                        </a:rPr>
                        <a:t>35</a:t>
                      </a:r>
                      <a:endParaRPr lang="en-GB" sz="2000" dirty="0">
                        <a:latin typeface="Arial" pitchFamily="34" charset="0"/>
                        <a:cs typeface="Arial" pitchFamily="34" charset="0"/>
                      </a:endParaRPr>
                    </a:p>
                  </a:txBody>
                  <a:tcPr marL="119771" marR="119771" marT="59885" marB="59885"/>
                </a:tc>
                <a:tc>
                  <a:txBody>
                    <a:bodyPr/>
                    <a:lstStyle/>
                    <a:p>
                      <a:pPr algn="ctr"/>
                      <a:r>
                        <a:rPr lang="en-GB" sz="2000" dirty="0" smtClean="0">
                          <a:latin typeface="Arial" pitchFamily="34" charset="0"/>
                          <a:cs typeface="Arial" pitchFamily="34" charset="0"/>
                        </a:rPr>
                        <a:t>13</a:t>
                      </a:r>
                      <a:endParaRPr lang="en-GB" sz="2000" dirty="0">
                        <a:latin typeface="Arial" pitchFamily="34" charset="0"/>
                        <a:cs typeface="Arial" pitchFamily="34" charset="0"/>
                      </a:endParaRPr>
                    </a:p>
                  </a:txBody>
                  <a:tcPr marL="119771" marR="119771" marT="59885" marB="59885"/>
                </a:tc>
              </a:tr>
              <a:tr h="485736">
                <a:tc>
                  <a:txBody>
                    <a:bodyPr/>
                    <a:lstStyle/>
                    <a:p>
                      <a:r>
                        <a:rPr lang="en-GB" sz="2000" dirty="0" smtClean="0">
                          <a:latin typeface="Arial" pitchFamily="34" charset="0"/>
                          <a:cs typeface="Arial" pitchFamily="34" charset="0"/>
                        </a:rPr>
                        <a:t>USA</a:t>
                      </a:r>
                      <a:endParaRPr lang="en-GB" sz="2000" dirty="0">
                        <a:latin typeface="Arial" pitchFamily="34" charset="0"/>
                        <a:cs typeface="Arial" pitchFamily="34" charset="0"/>
                      </a:endParaRPr>
                    </a:p>
                  </a:txBody>
                  <a:tcPr marL="119771" marR="119771" marT="59885" marB="59885"/>
                </a:tc>
                <a:tc>
                  <a:txBody>
                    <a:bodyPr/>
                    <a:lstStyle/>
                    <a:p>
                      <a:pPr algn="ctr"/>
                      <a:r>
                        <a:rPr lang="en-GB" sz="2000" dirty="0" smtClean="0">
                          <a:latin typeface="Arial" pitchFamily="34" charset="0"/>
                          <a:cs typeface="Arial" pitchFamily="34" charset="0"/>
                        </a:rPr>
                        <a:t>104</a:t>
                      </a:r>
                      <a:endParaRPr lang="en-GB" sz="2000" dirty="0">
                        <a:latin typeface="Arial" pitchFamily="34" charset="0"/>
                        <a:cs typeface="Arial" pitchFamily="34" charset="0"/>
                      </a:endParaRPr>
                    </a:p>
                  </a:txBody>
                  <a:tcPr marL="119771" marR="119771" marT="59885" marB="59885"/>
                </a:tc>
                <a:tc>
                  <a:txBody>
                    <a:bodyPr/>
                    <a:lstStyle/>
                    <a:p>
                      <a:pPr algn="ctr"/>
                      <a:r>
                        <a:rPr lang="en-GB" sz="2000" dirty="0" smtClean="0">
                          <a:latin typeface="Arial" pitchFamily="34" charset="0"/>
                          <a:cs typeface="Arial" pitchFamily="34" charset="0"/>
                        </a:rPr>
                        <a:t>101465</a:t>
                      </a:r>
                      <a:endParaRPr lang="en-GB" sz="2000" dirty="0">
                        <a:latin typeface="Arial" pitchFamily="34" charset="0"/>
                        <a:cs typeface="Arial" pitchFamily="34" charset="0"/>
                      </a:endParaRPr>
                    </a:p>
                  </a:txBody>
                  <a:tcPr marL="119771" marR="119771" marT="59885" marB="59885"/>
                </a:tc>
                <a:tc>
                  <a:txBody>
                    <a:bodyPr/>
                    <a:lstStyle/>
                    <a:p>
                      <a:pPr algn="ctr"/>
                      <a:r>
                        <a:rPr lang="en-GB" sz="2000" dirty="0" smtClean="0">
                          <a:latin typeface="Arial" pitchFamily="34" charset="0"/>
                          <a:cs typeface="Arial" pitchFamily="34" charset="0"/>
                        </a:rPr>
                        <a:t>33</a:t>
                      </a:r>
                      <a:endParaRPr lang="en-GB" sz="2000" dirty="0">
                        <a:latin typeface="Arial" pitchFamily="34" charset="0"/>
                        <a:cs typeface="Arial" pitchFamily="34" charset="0"/>
                      </a:endParaRPr>
                    </a:p>
                  </a:txBody>
                  <a:tcPr marL="119771" marR="119771" marT="59885" marB="59885"/>
                </a:tc>
                <a:tc>
                  <a:txBody>
                    <a:bodyPr/>
                    <a:lstStyle/>
                    <a:p>
                      <a:pPr algn="ctr"/>
                      <a:r>
                        <a:rPr lang="en-GB" sz="2000" dirty="0" smtClean="0">
                          <a:latin typeface="Arial" pitchFamily="34" charset="0"/>
                          <a:cs typeface="Arial" pitchFamily="34" charset="0"/>
                        </a:rPr>
                        <a:t>19</a:t>
                      </a:r>
                      <a:endParaRPr lang="en-GB" sz="2000" dirty="0">
                        <a:latin typeface="Arial" pitchFamily="34" charset="0"/>
                        <a:cs typeface="Arial" pitchFamily="34" charset="0"/>
                      </a:endParaRPr>
                    </a:p>
                  </a:txBody>
                  <a:tcPr marL="119771" marR="119771" marT="59885" marB="59885"/>
                </a:tc>
                <a:tc>
                  <a:txBody>
                    <a:bodyPr/>
                    <a:lstStyle/>
                    <a:p>
                      <a:pPr algn="ctr"/>
                      <a:r>
                        <a:rPr lang="en-GB" sz="2000" dirty="0" smtClean="0">
                          <a:latin typeface="Arial" pitchFamily="34" charset="0"/>
                          <a:cs typeface="Arial" pitchFamily="34" charset="0"/>
                        </a:rPr>
                        <a:t>8</a:t>
                      </a:r>
                      <a:endParaRPr lang="en-GB" sz="2000" dirty="0">
                        <a:latin typeface="Arial" pitchFamily="34" charset="0"/>
                        <a:cs typeface="Arial" pitchFamily="34" charset="0"/>
                      </a:endParaRPr>
                    </a:p>
                  </a:txBody>
                  <a:tcPr marL="119771" marR="119771" marT="59885" marB="59885"/>
                </a:tc>
              </a:tr>
            </a:tbl>
          </a:graphicData>
        </a:graphic>
      </p:graphicFrame>
      <p:sp>
        <p:nvSpPr>
          <p:cNvPr id="3" name="TextBox 2"/>
          <p:cNvSpPr txBox="1"/>
          <p:nvPr/>
        </p:nvSpPr>
        <p:spPr>
          <a:xfrm>
            <a:off x="323528" y="1167135"/>
            <a:ext cx="6336991" cy="461665"/>
          </a:xfrm>
          <a:prstGeom prst="rect">
            <a:avLst/>
          </a:prstGeom>
          <a:noFill/>
        </p:spPr>
        <p:txBody>
          <a:bodyPr wrap="none" rtlCol="0">
            <a:spAutoFit/>
          </a:bodyPr>
          <a:lstStyle/>
          <a:p>
            <a:r>
              <a:rPr lang="en-GB" sz="2400" b="1" dirty="0" smtClean="0">
                <a:latin typeface="Arial" pitchFamily="34" charset="0"/>
                <a:cs typeface="Arial" pitchFamily="34" charset="0"/>
              </a:rPr>
              <a:t>Big 6 countries provide 70% of generation</a:t>
            </a:r>
            <a:endParaRPr lang="en-GB" sz="2400" b="1" dirty="0">
              <a:latin typeface="Arial" pitchFamily="34" charset="0"/>
              <a:cs typeface="Arial" pitchFamily="34" charset="0"/>
            </a:endParaRPr>
          </a:p>
        </p:txBody>
      </p:sp>
      <p:sp>
        <p:nvSpPr>
          <p:cNvPr id="4" name="Text Box 5"/>
          <p:cNvSpPr txBox="1">
            <a:spLocks noChangeArrowheads="1"/>
          </p:cNvSpPr>
          <p:nvPr/>
        </p:nvSpPr>
        <p:spPr bwMode="auto">
          <a:xfrm>
            <a:off x="7543496" y="88900"/>
            <a:ext cx="1314784" cy="461665"/>
          </a:xfrm>
          <a:prstGeom prst="rect">
            <a:avLst/>
          </a:prstGeom>
          <a:noFill/>
          <a:ln w="9525" algn="ctr">
            <a:noFill/>
            <a:miter lim="800000"/>
            <a:headEnd/>
            <a:tailEnd/>
          </a:ln>
          <a:effectLst/>
        </p:spPr>
        <p:txBody>
          <a:bodyPr wrap="none">
            <a:spAutoFit/>
          </a:bodyPr>
          <a:lstStyle/>
          <a:p>
            <a:pPr algn="r"/>
            <a:r>
              <a:rPr lang="en-GB" sz="2400" b="1">
                <a:latin typeface="Arial" pitchFamily="34" charset="0"/>
                <a:cs typeface="Arial" pitchFamily="34" charset="0"/>
              </a:rPr>
              <a:t>Nuclear</a:t>
            </a:r>
          </a:p>
        </p:txBody>
      </p:sp>
    </p:spTree>
  </p:cSld>
  <p:clrMapOvr>
    <a:masterClrMapping/>
  </p:clrMapOvr>
  <p:transition spd="med">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929322" y="-71462"/>
            <a:ext cx="3000396" cy="830997"/>
          </a:xfrm>
          <a:prstGeom prst="rect">
            <a:avLst/>
          </a:prstGeom>
          <a:noFill/>
        </p:spPr>
        <p:txBody>
          <a:bodyPr wrap="square" rtlCol="0">
            <a:spAutoFit/>
          </a:bodyPr>
          <a:lstStyle/>
          <a:p>
            <a:pPr algn="r"/>
            <a:r>
              <a:rPr lang="en-GB" sz="2400" b="1" dirty="0" smtClean="0"/>
              <a:t>World Nuclear Power September 2012</a:t>
            </a:r>
            <a:endParaRPr lang="en-US" sz="2400" b="1" dirty="0"/>
          </a:p>
        </p:txBody>
      </p:sp>
      <p:grpSp>
        <p:nvGrpSpPr>
          <p:cNvPr id="34" name="Group 33"/>
          <p:cNvGrpSpPr/>
          <p:nvPr/>
        </p:nvGrpSpPr>
        <p:grpSpPr>
          <a:xfrm>
            <a:off x="839365" y="1071546"/>
            <a:ext cx="7481312" cy="4357718"/>
            <a:chOff x="839365" y="1071546"/>
            <a:chExt cx="7481312" cy="4357718"/>
          </a:xfrm>
        </p:grpSpPr>
        <p:sp>
          <p:nvSpPr>
            <p:cNvPr id="12" name="TextBox 11"/>
            <p:cNvSpPr txBox="1"/>
            <p:nvPr/>
          </p:nvSpPr>
          <p:spPr>
            <a:xfrm>
              <a:off x="857224" y="5059932"/>
              <a:ext cx="4104522" cy="369332"/>
            </a:xfrm>
            <a:prstGeom prst="rect">
              <a:avLst/>
            </a:prstGeom>
            <a:noFill/>
          </p:spPr>
          <p:txBody>
            <a:bodyPr wrap="none" rtlCol="0">
              <a:spAutoFit/>
            </a:bodyPr>
            <a:lstStyle/>
            <a:p>
              <a:r>
                <a:rPr lang="en-GB" b="1" dirty="0" smtClean="0">
                  <a:latin typeface="Arial" pitchFamily="34" charset="0"/>
                  <a:cs typeface="Arial" pitchFamily="34" charset="0"/>
                </a:rPr>
                <a:t>Tonnes of Uranium required in 2012</a:t>
              </a:r>
              <a:endParaRPr lang="en-US" b="1" dirty="0">
                <a:latin typeface="Arial" pitchFamily="34" charset="0"/>
                <a:cs typeface="Arial" pitchFamily="34" charset="0"/>
              </a:endParaRPr>
            </a:p>
          </p:txBody>
        </p:sp>
        <p:sp>
          <p:nvSpPr>
            <p:cNvPr id="13" name="TextBox 12"/>
            <p:cNvSpPr txBox="1"/>
            <p:nvPr/>
          </p:nvSpPr>
          <p:spPr>
            <a:xfrm>
              <a:off x="5214942" y="5059932"/>
              <a:ext cx="889987" cy="369332"/>
            </a:xfrm>
            <a:prstGeom prst="rect">
              <a:avLst/>
            </a:prstGeom>
            <a:noFill/>
          </p:spPr>
          <p:txBody>
            <a:bodyPr wrap="none" rtlCol="0">
              <a:spAutoFit/>
            </a:bodyPr>
            <a:lstStyle/>
            <a:p>
              <a:r>
                <a:rPr lang="en-GB" b="1" dirty="0" smtClean="0">
                  <a:latin typeface="Arial" pitchFamily="34" charset="0"/>
                  <a:cs typeface="Arial" pitchFamily="34" charset="0"/>
                </a:rPr>
                <a:t>67,990</a:t>
              </a:r>
              <a:endParaRPr lang="en-US" b="1" dirty="0">
                <a:latin typeface="Arial" pitchFamily="34" charset="0"/>
                <a:cs typeface="Arial" pitchFamily="34" charset="0"/>
              </a:endParaRPr>
            </a:p>
          </p:txBody>
        </p:sp>
        <p:grpSp>
          <p:nvGrpSpPr>
            <p:cNvPr id="29" name="Group 28"/>
            <p:cNvGrpSpPr/>
            <p:nvPr/>
          </p:nvGrpSpPr>
          <p:grpSpPr>
            <a:xfrm>
              <a:off x="857224" y="2071678"/>
              <a:ext cx="7307961" cy="369332"/>
              <a:chOff x="928662" y="2916792"/>
              <a:chExt cx="7307961" cy="369332"/>
            </a:xfrm>
          </p:grpSpPr>
          <p:sp>
            <p:nvSpPr>
              <p:cNvPr id="8" name="TextBox 7"/>
              <p:cNvSpPr txBox="1"/>
              <p:nvPr/>
            </p:nvSpPr>
            <p:spPr>
              <a:xfrm>
                <a:off x="928662" y="2916792"/>
                <a:ext cx="1133644" cy="369332"/>
              </a:xfrm>
              <a:prstGeom prst="rect">
                <a:avLst/>
              </a:prstGeom>
              <a:noFill/>
            </p:spPr>
            <p:txBody>
              <a:bodyPr wrap="none" rtlCol="0">
                <a:spAutoFit/>
              </a:bodyPr>
              <a:lstStyle/>
              <a:p>
                <a:r>
                  <a:rPr lang="en-GB" dirty="0" smtClean="0">
                    <a:latin typeface="Arial" pitchFamily="34" charset="0"/>
                    <a:cs typeface="Arial" pitchFamily="34" charset="0"/>
                  </a:rPr>
                  <a:t>Operable</a:t>
                </a:r>
                <a:endParaRPr lang="en-US" dirty="0">
                  <a:latin typeface="Arial" pitchFamily="34" charset="0"/>
                  <a:cs typeface="Arial" pitchFamily="34" charset="0"/>
                </a:endParaRPr>
              </a:p>
            </p:txBody>
          </p:sp>
          <p:sp>
            <p:nvSpPr>
              <p:cNvPr id="15" name="TextBox 14"/>
              <p:cNvSpPr txBox="1"/>
              <p:nvPr/>
            </p:nvSpPr>
            <p:spPr>
              <a:xfrm>
                <a:off x="5322099" y="2916792"/>
                <a:ext cx="569387" cy="369332"/>
              </a:xfrm>
              <a:prstGeom prst="rect">
                <a:avLst/>
              </a:prstGeom>
              <a:noFill/>
            </p:spPr>
            <p:txBody>
              <a:bodyPr wrap="none" rtlCol="0">
                <a:spAutoFit/>
              </a:bodyPr>
              <a:lstStyle/>
              <a:p>
                <a:r>
                  <a:rPr lang="en-GB" dirty="0" smtClean="0">
                    <a:latin typeface="Arial" pitchFamily="34" charset="0"/>
                    <a:cs typeface="Arial" pitchFamily="34" charset="0"/>
                  </a:rPr>
                  <a:t>433</a:t>
                </a:r>
                <a:endParaRPr lang="en-US" dirty="0">
                  <a:latin typeface="Arial" pitchFamily="34" charset="0"/>
                  <a:cs typeface="Arial" pitchFamily="34" charset="0"/>
                </a:endParaRPr>
              </a:p>
            </p:txBody>
          </p:sp>
          <p:sp>
            <p:nvSpPr>
              <p:cNvPr id="16" name="TextBox 15"/>
              <p:cNvSpPr txBox="1"/>
              <p:nvPr/>
            </p:nvSpPr>
            <p:spPr>
              <a:xfrm>
                <a:off x="7218396" y="2916792"/>
                <a:ext cx="1018227" cy="369332"/>
              </a:xfrm>
              <a:prstGeom prst="rect">
                <a:avLst/>
              </a:prstGeom>
              <a:noFill/>
            </p:spPr>
            <p:txBody>
              <a:bodyPr wrap="none" rtlCol="0">
                <a:spAutoFit/>
              </a:bodyPr>
              <a:lstStyle/>
              <a:p>
                <a:r>
                  <a:rPr lang="en-GB" dirty="0" smtClean="0">
                    <a:latin typeface="Arial" pitchFamily="34" charset="0"/>
                    <a:cs typeface="Arial" pitchFamily="34" charset="0"/>
                  </a:rPr>
                  <a:t>372,010</a:t>
                </a:r>
                <a:endParaRPr lang="en-US" dirty="0">
                  <a:latin typeface="Arial" pitchFamily="34" charset="0"/>
                  <a:cs typeface="Arial" pitchFamily="34" charset="0"/>
                </a:endParaRPr>
              </a:p>
            </p:txBody>
          </p:sp>
        </p:grpSp>
        <p:grpSp>
          <p:nvGrpSpPr>
            <p:cNvPr id="30" name="Group 29"/>
            <p:cNvGrpSpPr/>
            <p:nvPr/>
          </p:nvGrpSpPr>
          <p:grpSpPr>
            <a:xfrm>
              <a:off x="857224" y="2766293"/>
              <a:ext cx="7275901" cy="369332"/>
              <a:chOff x="928662" y="3429000"/>
              <a:chExt cx="7275901" cy="369332"/>
            </a:xfrm>
          </p:grpSpPr>
          <p:sp>
            <p:nvSpPr>
              <p:cNvPr id="9" name="TextBox 8"/>
              <p:cNvSpPr txBox="1"/>
              <p:nvPr/>
            </p:nvSpPr>
            <p:spPr>
              <a:xfrm>
                <a:off x="928662" y="3429000"/>
                <a:ext cx="2121093" cy="369332"/>
              </a:xfrm>
              <a:prstGeom prst="rect">
                <a:avLst/>
              </a:prstGeom>
              <a:noFill/>
            </p:spPr>
            <p:txBody>
              <a:bodyPr wrap="none" rtlCol="0">
                <a:spAutoFit/>
              </a:bodyPr>
              <a:lstStyle/>
              <a:p>
                <a:r>
                  <a:rPr lang="en-GB" dirty="0" smtClean="0">
                    <a:latin typeface="Arial" pitchFamily="34" charset="0"/>
                    <a:cs typeface="Arial" pitchFamily="34" charset="0"/>
                  </a:rPr>
                  <a:t>Under construction</a:t>
                </a:r>
                <a:endParaRPr lang="en-US" dirty="0">
                  <a:latin typeface="Arial" pitchFamily="34" charset="0"/>
                  <a:cs typeface="Arial" pitchFamily="34" charset="0"/>
                </a:endParaRPr>
              </a:p>
            </p:txBody>
          </p:sp>
          <p:sp>
            <p:nvSpPr>
              <p:cNvPr id="17" name="TextBox 16"/>
              <p:cNvSpPr txBox="1"/>
              <p:nvPr/>
            </p:nvSpPr>
            <p:spPr>
              <a:xfrm>
                <a:off x="5380609" y="3429000"/>
                <a:ext cx="441146" cy="369332"/>
              </a:xfrm>
              <a:prstGeom prst="rect">
                <a:avLst/>
              </a:prstGeom>
              <a:noFill/>
            </p:spPr>
            <p:txBody>
              <a:bodyPr wrap="none" rtlCol="0">
                <a:spAutoFit/>
              </a:bodyPr>
              <a:lstStyle/>
              <a:p>
                <a:r>
                  <a:rPr lang="en-GB" dirty="0" smtClean="0">
                    <a:latin typeface="Arial" pitchFamily="34" charset="0"/>
                    <a:cs typeface="Arial" pitchFamily="34" charset="0"/>
                  </a:rPr>
                  <a:t>65</a:t>
                </a:r>
                <a:endParaRPr lang="en-US" dirty="0">
                  <a:latin typeface="Arial" pitchFamily="34" charset="0"/>
                  <a:cs typeface="Arial" pitchFamily="34" charset="0"/>
                </a:endParaRPr>
              </a:p>
            </p:txBody>
          </p:sp>
          <p:sp>
            <p:nvSpPr>
              <p:cNvPr id="18" name="TextBox 17"/>
              <p:cNvSpPr txBox="1"/>
              <p:nvPr/>
            </p:nvSpPr>
            <p:spPr>
              <a:xfrm>
                <a:off x="7250456" y="3429000"/>
                <a:ext cx="954107" cy="369332"/>
              </a:xfrm>
              <a:prstGeom prst="rect">
                <a:avLst/>
              </a:prstGeom>
              <a:noFill/>
            </p:spPr>
            <p:txBody>
              <a:bodyPr wrap="none" rtlCol="0">
                <a:spAutoFit/>
              </a:bodyPr>
              <a:lstStyle/>
              <a:p>
                <a:r>
                  <a:rPr lang="en-GB" dirty="0" smtClean="0">
                    <a:latin typeface="Arial" pitchFamily="34" charset="0"/>
                    <a:cs typeface="Arial" pitchFamily="34" charset="0"/>
                  </a:rPr>
                  <a:t>64, 979</a:t>
                </a:r>
                <a:endParaRPr lang="en-US" dirty="0">
                  <a:latin typeface="Arial" pitchFamily="34" charset="0"/>
                  <a:cs typeface="Arial" pitchFamily="34" charset="0"/>
                </a:endParaRPr>
              </a:p>
            </p:txBody>
          </p:sp>
        </p:grpSp>
        <p:grpSp>
          <p:nvGrpSpPr>
            <p:cNvPr id="31" name="Group 30"/>
            <p:cNvGrpSpPr/>
            <p:nvPr/>
          </p:nvGrpSpPr>
          <p:grpSpPr>
            <a:xfrm>
              <a:off x="857224" y="3460908"/>
              <a:ext cx="7307961" cy="369332"/>
              <a:chOff x="928662" y="4286256"/>
              <a:chExt cx="7307961" cy="369332"/>
            </a:xfrm>
          </p:grpSpPr>
          <p:sp>
            <p:nvSpPr>
              <p:cNvPr id="10" name="TextBox 9"/>
              <p:cNvSpPr txBox="1"/>
              <p:nvPr/>
            </p:nvSpPr>
            <p:spPr>
              <a:xfrm>
                <a:off x="928662" y="4286256"/>
                <a:ext cx="1031051" cy="369332"/>
              </a:xfrm>
              <a:prstGeom prst="rect">
                <a:avLst/>
              </a:prstGeom>
              <a:noFill/>
            </p:spPr>
            <p:txBody>
              <a:bodyPr wrap="none" rtlCol="0">
                <a:spAutoFit/>
              </a:bodyPr>
              <a:lstStyle/>
              <a:p>
                <a:r>
                  <a:rPr lang="en-GB" dirty="0" smtClean="0">
                    <a:latin typeface="Arial" pitchFamily="34" charset="0"/>
                    <a:cs typeface="Arial" pitchFamily="34" charset="0"/>
                  </a:rPr>
                  <a:t>Planned</a:t>
                </a:r>
                <a:endParaRPr lang="en-US" dirty="0">
                  <a:latin typeface="Arial" pitchFamily="34" charset="0"/>
                  <a:cs typeface="Arial" pitchFamily="34" charset="0"/>
                </a:endParaRPr>
              </a:p>
            </p:txBody>
          </p:sp>
          <p:sp>
            <p:nvSpPr>
              <p:cNvPr id="19" name="TextBox 18"/>
              <p:cNvSpPr txBox="1"/>
              <p:nvPr/>
            </p:nvSpPr>
            <p:spPr>
              <a:xfrm>
                <a:off x="5322099" y="4286256"/>
                <a:ext cx="569387" cy="369332"/>
              </a:xfrm>
              <a:prstGeom prst="rect">
                <a:avLst/>
              </a:prstGeom>
              <a:noFill/>
            </p:spPr>
            <p:txBody>
              <a:bodyPr wrap="none" rtlCol="0">
                <a:spAutoFit/>
              </a:bodyPr>
              <a:lstStyle/>
              <a:p>
                <a:r>
                  <a:rPr lang="en-GB" dirty="0" smtClean="0">
                    <a:latin typeface="Arial" pitchFamily="34" charset="0"/>
                    <a:cs typeface="Arial" pitchFamily="34" charset="0"/>
                  </a:rPr>
                  <a:t>160</a:t>
                </a:r>
                <a:endParaRPr lang="en-US" dirty="0">
                  <a:latin typeface="Arial" pitchFamily="34" charset="0"/>
                  <a:cs typeface="Arial" pitchFamily="34" charset="0"/>
                </a:endParaRPr>
              </a:p>
            </p:txBody>
          </p:sp>
          <p:sp>
            <p:nvSpPr>
              <p:cNvPr id="20" name="TextBox 19"/>
              <p:cNvSpPr txBox="1"/>
              <p:nvPr/>
            </p:nvSpPr>
            <p:spPr>
              <a:xfrm>
                <a:off x="7218396" y="4286256"/>
                <a:ext cx="1018227" cy="369332"/>
              </a:xfrm>
              <a:prstGeom prst="rect">
                <a:avLst/>
              </a:prstGeom>
              <a:noFill/>
            </p:spPr>
            <p:txBody>
              <a:bodyPr wrap="none" rtlCol="0">
                <a:spAutoFit/>
              </a:bodyPr>
              <a:lstStyle/>
              <a:p>
                <a:r>
                  <a:rPr lang="en-GB" dirty="0" smtClean="0">
                    <a:latin typeface="Arial" pitchFamily="34" charset="0"/>
                    <a:cs typeface="Arial" pitchFamily="34" charset="0"/>
                  </a:rPr>
                  <a:t>177,915</a:t>
                </a:r>
                <a:endParaRPr lang="en-US" dirty="0">
                  <a:latin typeface="Arial" pitchFamily="34" charset="0"/>
                  <a:cs typeface="Arial" pitchFamily="34" charset="0"/>
                </a:endParaRPr>
              </a:p>
            </p:txBody>
          </p:sp>
        </p:grpSp>
        <p:grpSp>
          <p:nvGrpSpPr>
            <p:cNvPr id="32" name="Group 31"/>
            <p:cNvGrpSpPr/>
            <p:nvPr/>
          </p:nvGrpSpPr>
          <p:grpSpPr>
            <a:xfrm>
              <a:off x="857224" y="4155522"/>
              <a:ext cx="7307961" cy="369332"/>
              <a:chOff x="928662" y="5000636"/>
              <a:chExt cx="7307961" cy="369332"/>
            </a:xfrm>
          </p:grpSpPr>
          <p:sp>
            <p:nvSpPr>
              <p:cNvPr id="11" name="TextBox 10"/>
              <p:cNvSpPr txBox="1"/>
              <p:nvPr/>
            </p:nvSpPr>
            <p:spPr>
              <a:xfrm>
                <a:off x="928662" y="5000636"/>
                <a:ext cx="1172116" cy="369332"/>
              </a:xfrm>
              <a:prstGeom prst="rect">
                <a:avLst/>
              </a:prstGeom>
              <a:noFill/>
            </p:spPr>
            <p:txBody>
              <a:bodyPr wrap="none" rtlCol="0">
                <a:spAutoFit/>
              </a:bodyPr>
              <a:lstStyle/>
              <a:p>
                <a:r>
                  <a:rPr lang="en-GB" dirty="0" smtClean="0">
                    <a:latin typeface="Arial" pitchFamily="34" charset="0"/>
                    <a:cs typeface="Arial" pitchFamily="34" charset="0"/>
                  </a:rPr>
                  <a:t>Proposed</a:t>
                </a:r>
                <a:endParaRPr lang="en-US" dirty="0">
                  <a:latin typeface="Arial" pitchFamily="34" charset="0"/>
                  <a:cs typeface="Arial" pitchFamily="34" charset="0"/>
                </a:endParaRPr>
              </a:p>
            </p:txBody>
          </p:sp>
          <p:sp>
            <p:nvSpPr>
              <p:cNvPr id="21" name="TextBox 20"/>
              <p:cNvSpPr txBox="1"/>
              <p:nvPr/>
            </p:nvSpPr>
            <p:spPr>
              <a:xfrm>
                <a:off x="5322099" y="5000636"/>
                <a:ext cx="569387" cy="369332"/>
              </a:xfrm>
              <a:prstGeom prst="rect">
                <a:avLst/>
              </a:prstGeom>
              <a:noFill/>
            </p:spPr>
            <p:txBody>
              <a:bodyPr wrap="none" rtlCol="0">
                <a:spAutoFit/>
              </a:bodyPr>
              <a:lstStyle/>
              <a:p>
                <a:r>
                  <a:rPr lang="en-GB" dirty="0" smtClean="0">
                    <a:latin typeface="Arial" pitchFamily="34" charset="0"/>
                    <a:cs typeface="Arial" pitchFamily="34" charset="0"/>
                  </a:rPr>
                  <a:t>323</a:t>
                </a:r>
                <a:endParaRPr lang="en-US" dirty="0">
                  <a:latin typeface="Arial" pitchFamily="34" charset="0"/>
                  <a:cs typeface="Arial" pitchFamily="34" charset="0"/>
                </a:endParaRPr>
              </a:p>
            </p:txBody>
          </p:sp>
          <p:sp>
            <p:nvSpPr>
              <p:cNvPr id="22" name="TextBox 21"/>
              <p:cNvSpPr txBox="1"/>
              <p:nvPr/>
            </p:nvSpPr>
            <p:spPr>
              <a:xfrm>
                <a:off x="7218396" y="5000636"/>
                <a:ext cx="1018227" cy="369332"/>
              </a:xfrm>
              <a:prstGeom prst="rect">
                <a:avLst/>
              </a:prstGeom>
              <a:noFill/>
            </p:spPr>
            <p:txBody>
              <a:bodyPr wrap="none" rtlCol="0">
                <a:spAutoFit/>
              </a:bodyPr>
              <a:lstStyle/>
              <a:p>
                <a:r>
                  <a:rPr lang="en-GB" dirty="0" smtClean="0">
                    <a:latin typeface="Arial" pitchFamily="34" charset="0"/>
                    <a:cs typeface="Arial" pitchFamily="34" charset="0"/>
                  </a:rPr>
                  <a:t>366,415</a:t>
                </a:r>
                <a:endParaRPr lang="en-US" dirty="0">
                  <a:latin typeface="Arial" pitchFamily="34" charset="0"/>
                  <a:cs typeface="Arial" pitchFamily="34" charset="0"/>
                </a:endParaRPr>
              </a:p>
            </p:txBody>
          </p:sp>
        </p:grpSp>
        <p:sp>
          <p:nvSpPr>
            <p:cNvPr id="23" name="TextBox 22"/>
            <p:cNvSpPr txBox="1"/>
            <p:nvPr/>
          </p:nvSpPr>
          <p:spPr>
            <a:xfrm>
              <a:off x="5288332" y="1210045"/>
              <a:ext cx="492443" cy="369332"/>
            </a:xfrm>
            <a:prstGeom prst="rect">
              <a:avLst/>
            </a:prstGeom>
            <a:noFill/>
          </p:spPr>
          <p:txBody>
            <a:bodyPr wrap="none" rtlCol="0">
              <a:spAutoFit/>
            </a:bodyPr>
            <a:lstStyle/>
            <a:p>
              <a:r>
                <a:rPr lang="en-GB" b="1" dirty="0" smtClean="0">
                  <a:latin typeface="Arial" pitchFamily="34" charset="0"/>
                  <a:cs typeface="Arial" pitchFamily="34" charset="0"/>
                </a:rPr>
                <a:t>No</a:t>
              </a:r>
              <a:endParaRPr lang="en-US" b="1" dirty="0">
                <a:latin typeface="Arial" pitchFamily="34" charset="0"/>
                <a:cs typeface="Arial" pitchFamily="34" charset="0"/>
              </a:endParaRPr>
            </a:p>
          </p:txBody>
        </p:sp>
        <p:sp>
          <p:nvSpPr>
            <p:cNvPr id="24" name="TextBox 23"/>
            <p:cNvSpPr txBox="1"/>
            <p:nvPr/>
          </p:nvSpPr>
          <p:spPr>
            <a:xfrm>
              <a:off x="6917729" y="1071546"/>
              <a:ext cx="1402948" cy="646331"/>
            </a:xfrm>
            <a:prstGeom prst="rect">
              <a:avLst/>
            </a:prstGeom>
            <a:noFill/>
          </p:spPr>
          <p:txBody>
            <a:bodyPr wrap="none" rtlCol="0">
              <a:spAutoFit/>
            </a:bodyPr>
            <a:lstStyle/>
            <a:p>
              <a:pPr algn="ctr"/>
              <a:r>
                <a:rPr lang="en-GB" b="1" dirty="0" smtClean="0">
                  <a:latin typeface="Arial" pitchFamily="34" charset="0"/>
                  <a:cs typeface="Arial" pitchFamily="34" charset="0"/>
                </a:rPr>
                <a:t>Production</a:t>
              </a:r>
            </a:p>
            <a:p>
              <a:pPr algn="ctr"/>
              <a:r>
                <a:rPr lang="en-GB" b="1" dirty="0" smtClean="0">
                  <a:latin typeface="Arial" pitchFamily="34" charset="0"/>
                  <a:cs typeface="Arial" pitchFamily="34" charset="0"/>
                </a:rPr>
                <a:t>(</a:t>
              </a:r>
              <a:r>
                <a:rPr lang="en-GB" b="1" dirty="0" err="1" smtClean="0">
                  <a:latin typeface="Arial" pitchFamily="34" charset="0"/>
                  <a:cs typeface="Arial" pitchFamily="34" charset="0"/>
                </a:rPr>
                <a:t>MWe</a:t>
              </a:r>
              <a:r>
                <a:rPr lang="en-GB" b="1" dirty="0" smtClean="0">
                  <a:latin typeface="Arial" pitchFamily="34" charset="0"/>
                  <a:cs typeface="Arial" pitchFamily="34" charset="0"/>
                </a:rPr>
                <a:t>)</a:t>
              </a:r>
              <a:endParaRPr lang="en-US" b="1" dirty="0">
                <a:latin typeface="Arial" pitchFamily="34" charset="0"/>
                <a:cs typeface="Arial" pitchFamily="34" charset="0"/>
              </a:endParaRPr>
            </a:p>
          </p:txBody>
        </p:sp>
        <p:sp>
          <p:nvSpPr>
            <p:cNvPr id="25" name="TextBox 24"/>
            <p:cNvSpPr txBox="1"/>
            <p:nvPr/>
          </p:nvSpPr>
          <p:spPr>
            <a:xfrm>
              <a:off x="857224" y="1293625"/>
              <a:ext cx="1172116" cy="369332"/>
            </a:xfrm>
            <a:prstGeom prst="rect">
              <a:avLst/>
            </a:prstGeom>
            <a:noFill/>
          </p:spPr>
          <p:txBody>
            <a:bodyPr wrap="none" rtlCol="0">
              <a:spAutoFit/>
            </a:bodyPr>
            <a:lstStyle/>
            <a:p>
              <a:r>
                <a:rPr lang="en-GB" b="1" dirty="0" smtClean="0">
                  <a:latin typeface="Arial" pitchFamily="34" charset="0"/>
                  <a:cs typeface="Arial" pitchFamily="34" charset="0"/>
                </a:rPr>
                <a:t>Reactors</a:t>
              </a:r>
              <a:endParaRPr lang="en-US" b="1" dirty="0">
                <a:latin typeface="Arial" pitchFamily="34" charset="0"/>
                <a:cs typeface="Arial" pitchFamily="34" charset="0"/>
              </a:endParaRPr>
            </a:p>
          </p:txBody>
        </p:sp>
        <p:cxnSp>
          <p:nvCxnSpPr>
            <p:cNvPr id="27" name="Straight Connector 26"/>
            <p:cNvCxnSpPr/>
            <p:nvPr/>
          </p:nvCxnSpPr>
          <p:spPr>
            <a:xfrm>
              <a:off x="839365" y="1785926"/>
              <a:ext cx="7358114" cy="0"/>
            </a:xfrm>
            <a:prstGeom prst="line">
              <a:avLst/>
            </a:prstGeom>
            <a:ln>
              <a:solidFill>
                <a:schemeClr val="accent1">
                  <a:lumMod val="75000"/>
                </a:schemeClr>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839365" y="4714884"/>
              <a:ext cx="7358114" cy="0"/>
            </a:xfrm>
            <a:prstGeom prst="line">
              <a:avLst/>
            </a:prstGeom>
            <a:ln>
              <a:solidFill>
                <a:schemeClr val="accent1">
                  <a:lumMod val="75000"/>
                </a:schemeClr>
              </a:solidFill>
            </a:ln>
          </p:spPr>
          <p:style>
            <a:lnRef idx="3">
              <a:schemeClr val="accent1"/>
            </a:lnRef>
            <a:fillRef idx="0">
              <a:schemeClr val="accent1"/>
            </a:fillRef>
            <a:effectRef idx="2">
              <a:schemeClr val="accent1"/>
            </a:effectRef>
            <a:fontRef idx="minor">
              <a:schemeClr val="tx1"/>
            </a:fontRef>
          </p:style>
        </p:cxnSp>
      </p:grpSp>
    </p:spTree>
  </p:cSld>
  <p:clrMapOvr>
    <a:masterClrMapping/>
  </p:clrMapOvr>
  <p:transition spd="med">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a:stretch>
            <a:fillRect/>
          </a:stretch>
        </p:blipFill>
        <p:spPr bwMode="auto">
          <a:xfrm>
            <a:off x="661988" y="1476375"/>
            <a:ext cx="7820025" cy="3905250"/>
          </a:xfrm>
          <a:prstGeom prst="rect">
            <a:avLst/>
          </a:prstGeom>
          <a:noFill/>
          <a:ln w="9525">
            <a:noFill/>
            <a:miter lim="800000"/>
            <a:headEnd/>
            <a:tailEnd/>
          </a:ln>
        </p:spPr>
      </p:pic>
      <p:sp>
        <p:nvSpPr>
          <p:cNvPr id="3" name="Rectangle 2"/>
          <p:cNvSpPr/>
          <p:nvPr/>
        </p:nvSpPr>
        <p:spPr>
          <a:xfrm>
            <a:off x="4427984" y="116632"/>
            <a:ext cx="4539486" cy="461665"/>
          </a:xfrm>
          <a:prstGeom prst="rect">
            <a:avLst/>
          </a:prstGeom>
        </p:spPr>
        <p:txBody>
          <a:bodyPr wrap="square">
            <a:spAutoFit/>
          </a:bodyPr>
          <a:lstStyle/>
          <a:p>
            <a:r>
              <a:rPr lang="en-GB" sz="2400" b="1" dirty="0" smtClean="0">
                <a:latin typeface="Arial" pitchFamily="34" charset="0"/>
                <a:cs typeface="Arial" pitchFamily="34" charset="0"/>
              </a:rPr>
              <a:t>World Nuclear Power to 2056 </a:t>
            </a:r>
            <a:endParaRPr lang="en-GB" sz="2400" dirty="0">
              <a:latin typeface="Arial" pitchFamily="34" charset="0"/>
              <a:cs typeface="Arial" pitchFamily="34" charset="0"/>
            </a:endParaRPr>
          </a:p>
        </p:txBody>
      </p:sp>
    </p:spTree>
  </p:cSld>
  <p:clrMapOvr>
    <a:masterClrMapping/>
  </p:clrMapOvr>
  <p:transition spd="med">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72396" y="142852"/>
            <a:ext cx="1260281" cy="461665"/>
          </a:xfrm>
          <a:prstGeom prst="rect">
            <a:avLst/>
          </a:prstGeom>
          <a:noFill/>
        </p:spPr>
        <p:txBody>
          <a:bodyPr wrap="none" rtlCol="0">
            <a:spAutoFit/>
          </a:bodyPr>
          <a:lstStyle/>
          <a:p>
            <a:r>
              <a:rPr lang="en-GB" sz="2400" b="1" dirty="0" smtClean="0">
                <a:latin typeface="Arial" pitchFamily="34" charset="0"/>
                <a:cs typeface="Arial" pitchFamily="34" charset="0"/>
              </a:rPr>
              <a:t>Fission</a:t>
            </a:r>
            <a:endParaRPr lang="en-US" sz="2400" b="1" dirty="0">
              <a:latin typeface="Arial" pitchFamily="34" charset="0"/>
              <a:cs typeface="Arial" pitchFamily="34" charset="0"/>
            </a:endParaRPr>
          </a:p>
        </p:txBody>
      </p:sp>
      <p:sp>
        <p:nvSpPr>
          <p:cNvPr id="3" name="TextBox 2"/>
          <p:cNvSpPr txBox="1"/>
          <p:nvPr/>
        </p:nvSpPr>
        <p:spPr>
          <a:xfrm>
            <a:off x="500034" y="1022978"/>
            <a:ext cx="7643866" cy="923330"/>
          </a:xfrm>
          <a:prstGeom prst="rect">
            <a:avLst/>
          </a:prstGeom>
          <a:noFill/>
        </p:spPr>
        <p:txBody>
          <a:bodyPr wrap="square" rtlCol="0">
            <a:spAutoFit/>
          </a:bodyPr>
          <a:lstStyle/>
          <a:p>
            <a:r>
              <a:rPr lang="en-GB" dirty="0" smtClean="0">
                <a:latin typeface="Arial" pitchFamily="34" charset="0"/>
                <a:cs typeface="Arial" pitchFamily="34" charset="0"/>
              </a:rPr>
              <a:t>When a relatively large fissile atomic nucleus (uranium-235, plutonium-239 or plutonium-241) absorbs a neutron it is likely to undergo nuclear fission</a:t>
            </a:r>
            <a:endParaRPr lang="en-US" dirty="0">
              <a:latin typeface="Arial" pitchFamily="34" charset="0"/>
              <a:cs typeface="Arial" pitchFamily="34" charset="0"/>
            </a:endParaRPr>
          </a:p>
        </p:txBody>
      </p:sp>
      <p:sp>
        <p:nvSpPr>
          <p:cNvPr id="4" name="TextBox 3"/>
          <p:cNvSpPr txBox="1"/>
          <p:nvPr/>
        </p:nvSpPr>
        <p:spPr>
          <a:xfrm>
            <a:off x="500034" y="1951672"/>
            <a:ext cx="8286808" cy="1477328"/>
          </a:xfrm>
          <a:prstGeom prst="rect">
            <a:avLst/>
          </a:prstGeom>
          <a:noFill/>
        </p:spPr>
        <p:txBody>
          <a:bodyPr wrap="square" rtlCol="0">
            <a:spAutoFit/>
          </a:bodyPr>
          <a:lstStyle/>
          <a:p>
            <a:r>
              <a:rPr lang="en-GB" dirty="0" smtClean="0">
                <a:latin typeface="Arial" pitchFamily="34" charset="0"/>
                <a:cs typeface="Arial" pitchFamily="34" charset="0"/>
              </a:rPr>
              <a:t>The original heavy nucleus splits into two or more lighter nuclei, releasing fission products:</a:t>
            </a:r>
          </a:p>
          <a:p>
            <a:pPr indent="268288">
              <a:buBlip>
                <a:blip r:embed="rId2"/>
              </a:buBlip>
            </a:pPr>
            <a:r>
              <a:rPr lang="en-GB" dirty="0" smtClean="0">
                <a:latin typeface="Arial" pitchFamily="34" charset="0"/>
                <a:cs typeface="Arial" pitchFamily="34" charset="0"/>
              </a:rPr>
              <a:t>Kinetic energy</a:t>
            </a:r>
          </a:p>
          <a:p>
            <a:pPr indent="268288">
              <a:buBlip>
                <a:blip r:embed="rId2"/>
              </a:buBlip>
            </a:pPr>
            <a:r>
              <a:rPr lang="en-GB" dirty="0" smtClean="0">
                <a:latin typeface="Arial" pitchFamily="34" charset="0"/>
                <a:cs typeface="Arial" pitchFamily="34" charset="0"/>
              </a:rPr>
              <a:t>Gamma radiation</a:t>
            </a:r>
          </a:p>
          <a:p>
            <a:pPr indent="268288">
              <a:buBlip>
                <a:blip r:embed="rId2"/>
              </a:buBlip>
            </a:pPr>
            <a:r>
              <a:rPr lang="en-GB" dirty="0" smtClean="0">
                <a:latin typeface="Arial" pitchFamily="34" charset="0"/>
                <a:cs typeface="Arial" pitchFamily="34" charset="0"/>
              </a:rPr>
              <a:t>Free neutrons</a:t>
            </a:r>
            <a:endParaRPr lang="en-US" dirty="0">
              <a:latin typeface="Arial" pitchFamily="34" charset="0"/>
              <a:cs typeface="Arial" pitchFamily="34" charset="0"/>
            </a:endParaRPr>
          </a:p>
        </p:txBody>
      </p:sp>
      <p:grpSp>
        <p:nvGrpSpPr>
          <p:cNvPr id="32" name="Group 31"/>
          <p:cNvGrpSpPr/>
          <p:nvPr/>
        </p:nvGrpSpPr>
        <p:grpSpPr>
          <a:xfrm>
            <a:off x="585766" y="3371856"/>
            <a:ext cx="7758154" cy="2700350"/>
            <a:chOff x="585766" y="2928934"/>
            <a:chExt cx="7758154" cy="2700350"/>
          </a:xfrm>
        </p:grpSpPr>
        <p:sp>
          <p:nvSpPr>
            <p:cNvPr id="6" name="Oval 5"/>
            <p:cNvSpPr/>
            <p:nvPr/>
          </p:nvSpPr>
          <p:spPr>
            <a:xfrm>
              <a:off x="1500166" y="3857628"/>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aseline="30000" dirty="0" smtClean="0"/>
                <a:t>235</a:t>
              </a:r>
              <a:r>
                <a:rPr lang="en-GB" dirty="0" smtClean="0"/>
                <a:t>U</a:t>
              </a:r>
              <a:endParaRPr lang="en-US" dirty="0"/>
            </a:p>
          </p:txBody>
        </p:sp>
        <p:sp>
          <p:nvSpPr>
            <p:cNvPr id="7" name="Oval 6"/>
            <p:cNvSpPr/>
            <p:nvPr/>
          </p:nvSpPr>
          <p:spPr>
            <a:xfrm>
              <a:off x="1157270" y="4179099"/>
              <a:ext cx="271458" cy="271458"/>
            </a:xfrm>
            <a:prstGeom prst="ellipse">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7858148" y="3429000"/>
              <a:ext cx="271458" cy="271458"/>
            </a:xfrm>
            <a:prstGeom prst="ellipse">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072462" y="4071942"/>
              <a:ext cx="271458" cy="271458"/>
            </a:xfrm>
            <a:prstGeom prst="ellipse">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858148" y="4643446"/>
              <a:ext cx="271458" cy="271458"/>
            </a:xfrm>
            <a:prstGeom prst="ellipse">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2714612" y="4072512"/>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086228" y="3857628"/>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aseline="30000" dirty="0" smtClean="0"/>
                <a:t>236</a:t>
              </a:r>
              <a:r>
                <a:rPr lang="en-GB" dirty="0" smtClean="0"/>
                <a:t>U</a:t>
              </a:r>
              <a:endParaRPr lang="en-US" dirty="0"/>
            </a:p>
          </p:txBody>
        </p:sp>
        <p:sp>
          <p:nvSpPr>
            <p:cNvPr id="13" name="Oval 12"/>
            <p:cNvSpPr/>
            <p:nvPr/>
          </p:nvSpPr>
          <p:spPr>
            <a:xfrm>
              <a:off x="6493679" y="2928934"/>
              <a:ext cx="928694" cy="9572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aseline="30000" dirty="0" smtClean="0"/>
                <a:t>141</a:t>
              </a:r>
              <a:r>
                <a:rPr lang="en-GB" dirty="0" smtClean="0"/>
                <a:t>Ba</a:t>
              </a:r>
              <a:endParaRPr lang="en-US" dirty="0"/>
            </a:p>
          </p:txBody>
        </p:sp>
        <p:sp>
          <p:nvSpPr>
            <p:cNvPr id="14" name="Oval 13"/>
            <p:cNvSpPr/>
            <p:nvPr/>
          </p:nvSpPr>
          <p:spPr>
            <a:xfrm>
              <a:off x="6500826" y="4714884"/>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aseline="30000" dirty="0" smtClean="0"/>
                <a:t>92</a:t>
              </a:r>
              <a:r>
                <a:rPr lang="en-GB" dirty="0" smtClean="0"/>
                <a:t>Kr</a:t>
              </a:r>
              <a:endParaRPr lang="en-US" dirty="0"/>
            </a:p>
          </p:txBody>
        </p:sp>
        <p:sp>
          <p:nvSpPr>
            <p:cNvPr id="15" name="Right Arrow 14"/>
            <p:cNvSpPr/>
            <p:nvPr/>
          </p:nvSpPr>
          <p:spPr>
            <a:xfrm>
              <a:off x="5500694" y="4072512"/>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xplosion 1 15"/>
            <p:cNvSpPr/>
            <p:nvPr/>
          </p:nvSpPr>
          <p:spPr>
            <a:xfrm>
              <a:off x="6429388" y="3857628"/>
              <a:ext cx="914400" cy="914400"/>
            </a:xfrm>
            <a:prstGeom prst="irregularSeal1">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flipV="1">
              <a:off x="585766" y="4311255"/>
              <a:ext cx="571504" cy="7147"/>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6" idx="3"/>
              <a:endCxn id="10" idx="1"/>
            </p:cNvCxnSpPr>
            <p:nvPr/>
          </p:nvCxnSpPr>
          <p:spPr>
            <a:xfrm>
              <a:off x="7343788" y="4420238"/>
              <a:ext cx="554114" cy="262962"/>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7215206" y="3643314"/>
              <a:ext cx="642942" cy="35719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endCxn id="9" idx="2"/>
            </p:cNvCxnSpPr>
            <p:nvPr/>
          </p:nvCxnSpPr>
          <p:spPr>
            <a:xfrm flipV="1">
              <a:off x="7358082" y="4207671"/>
              <a:ext cx="714380" cy="7147"/>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5576" y="1412776"/>
            <a:ext cx="4458272" cy="1477328"/>
          </a:xfrm>
          <a:prstGeom prst="rect">
            <a:avLst/>
          </a:prstGeom>
          <a:noFill/>
        </p:spPr>
        <p:txBody>
          <a:bodyPr wrap="none" rtlCol="0">
            <a:spAutoFit/>
          </a:bodyPr>
          <a:lstStyle/>
          <a:p>
            <a:r>
              <a:rPr lang="en-GB" b="1" dirty="0" smtClean="0">
                <a:latin typeface="Arial" pitchFamily="34" charset="0"/>
                <a:cs typeface="Arial" pitchFamily="34" charset="0"/>
              </a:rPr>
              <a:t>Chain reaction </a:t>
            </a:r>
            <a:r>
              <a:rPr lang="en-GB" dirty="0" smtClean="0">
                <a:latin typeface="Arial" pitchFamily="34" charset="0"/>
                <a:cs typeface="Arial" pitchFamily="34" charset="0"/>
              </a:rPr>
              <a:t>controlled by:</a:t>
            </a:r>
          </a:p>
          <a:p>
            <a:endParaRPr lang="en-GB" dirty="0" smtClean="0">
              <a:latin typeface="Arial" pitchFamily="34" charset="0"/>
              <a:cs typeface="Arial" pitchFamily="34" charset="0"/>
            </a:endParaRPr>
          </a:p>
          <a:p>
            <a:pPr marL="269875" indent="-269875">
              <a:buBlip>
                <a:blip r:embed="rId2"/>
              </a:buBlip>
            </a:pPr>
            <a:r>
              <a:rPr lang="en-GB" dirty="0" smtClean="0">
                <a:latin typeface="Arial" pitchFamily="34" charset="0"/>
                <a:cs typeface="Arial" pitchFamily="34" charset="0"/>
              </a:rPr>
              <a:t>Neutron poisons – e.g. control rods</a:t>
            </a:r>
          </a:p>
          <a:p>
            <a:pPr marL="269875" indent="-269875">
              <a:buBlip>
                <a:blip r:embed="rId2"/>
              </a:buBlip>
            </a:pPr>
            <a:endParaRPr lang="en-GB" dirty="0" smtClean="0">
              <a:latin typeface="Arial" pitchFamily="34" charset="0"/>
              <a:cs typeface="Arial" pitchFamily="34" charset="0"/>
            </a:endParaRPr>
          </a:p>
          <a:p>
            <a:pPr marL="269875" indent="-269875">
              <a:buBlip>
                <a:blip r:embed="rId2"/>
              </a:buBlip>
            </a:pPr>
            <a:r>
              <a:rPr lang="en-GB" dirty="0" smtClean="0">
                <a:latin typeface="Arial" pitchFamily="34" charset="0"/>
                <a:cs typeface="Arial" pitchFamily="34" charset="0"/>
              </a:rPr>
              <a:t>Neutron moderators – e.g. heavy water</a:t>
            </a:r>
            <a:endParaRPr lang="en-GB" dirty="0">
              <a:latin typeface="Arial" pitchFamily="34" charset="0"/>
              <a:cs typeface="Arial" pitchFamily="34" charset="0"/>
            </a:endParaRPr>
          </a:p>
        </p:txBody>
      </p:sp>
      <p:sp>
        <p:nvSpPr>
          <p:cNvPr id="3" name="TextBox 2"/>
          <p:cNvSpPr txBox="1"/>
          <p:nvPr/>
        </p:nvSpPr>
        <p:spPr>
          <a:xfrm>
            <a:off x="755576" y="4133979"/>
            <a:ext cx="7920880" cy="2031325"/>
          </a:xfrm>
          <a:prstGeom prst="rect">
            <a:avLst/>
          </a:prstGeom>
          <a:noFill/>
        </p:spPr>
        <p:txBody>
          <a:bodyPr wrap="square" rtlCol="0">
            <a:spAutoFit/>
          </a:bodyPr>
          <a:lstStyle/>
          <a:p>
            <a:r>
              <a:rPr lang="en-GB" b="1" dirty="0" smtClean="0">
                <a:latin typeface="Arial" pitchFamily="34" charset="0"/>
                <a:cs typeface="Arial" pitchFamily="34" charset="0"/>
              </a:rPr>
              <a:t>Cooling system</a:t>
            </a:r>
          </a:p>
          <a:p>
            <a:endParaRPr lang="en-GB" b="1" dirty="0" smtClean="0">
              <a:latin typeface="Arial" pitchFamily="34" charset="0"/>
              <a:cs typeface="Arial" pitchFamily="34" charset="0"/>
            </a:endParaRPr>
          </a:p>
          <a:p>
            <a:pPr marL="269875" indent="-269875">
              <a:buBlip>
                <a:blip r:embed="rId2"/>
              </a:buBlip>
            </a:pPr>
            <a:r>
              <a:rPr lang="en-GB" dirty="0" smtClean="0">
                <a:latin typeface="Arial" pitchFamily="34" charset="0"/>
                <a:cs typeface="Arial" pitchFamily="34" charset="0"/>
              </a:rPr>
              <a:t>Removes heat from reactor core and used to produce heat of other useful work</a:t>
            </a:r>
          </a:p>
          <a:p>
            <a:pPr marL="269875" indent="-269875">
              <a:buBlip>
                <a:blip r:embed="rId2"/>
              </a:buBlip>
            </a:pPr>
            <a:endParaRPr lang="en-GB" dirty="0" smtClean="0">
              <a:latin typeface="Arial" pitchFamily="34" charset="0"/>
              <a:cs typeface="Arial" pitchFamily="34" charset="0"/>
            </a:endParaRPr>
          </a:p>
          <a:p>
            <a:pPr marL="269875" indent="-269875">
              <a:buBlip>
                <a:blip r:embed="rId2"/>
              </a:buBlip>
            </a:pPr>
            <a:r>
              <a:rPr lang="en-GB" dirty="0" smtClean="0">
                <a:latin typeface="Arial" pitchFamily="34" charset="0"/>
                <a:cs typeface="Arial" pitchFamily="34" charset="0"/>
              </a:rPr>
              <a:t>Hot coolant used as heat source for a boiler and pressurised steam drives electrical generators</a:t>
            </a:r>
            <a:endParaRPr lang="en-GB" dirty="0">
              <a:latin typeface="Arial" pitchFamily="34" charset="0"/>
              <a:cs typeface="Arial" pitchFamily="34" charset="0"/>
            </a:endParaRPr>
          </a:p>
        </p:txBody>
      </p:sp>
      <p:pic>
        <p:nvPicPr>
          <p:cNvPr id="4" name="Picture 2" descr="http://upload.wikimedia.org/wikipedia/commons/thumb/9/9a/Fission_chain_reaction.svg/300px-Fission_chain_reaction.svg.png">
            <a:hlinkClick r:id="rId3"/>
          </p:cNvPr>
          <p:cNvPicPr>
            <a:picLocks noChangeAspect="1" noChangeArrowheads="1"/>
          </p:cNvPicPr>
          <p:nvPr/>
        </p:nvPicPr>
        <p:blipFill>
          <a:blip r:embed="rId4" cstate="print"/>
          <a:srcRect/>
          <a:stretch>
            <a:fillRect/>
          </a:stretch>
        </p:blipFill>
        <p:spPr bwMode="auto">
          <a:xfrm>
            <a:off x="6296827" y="764704"/>
            <a:ext cx="2163605" cy="3331953"/>
          </a:xfrm>
          <a:prstGeom prst="rect">
            <a:avLst/>
          </a:prstGeom>
          <a:noFill/>
        </p:spPr>
      </p:pic>
      <p:sp>
        <p:nvSpPr>
          <p:cNvPr id="5" name="TextBox 4"/>
          <p:cNvSpPr txBox="1"/>
          <p:nvPr/>
        </p:nvSpPr>
        <p:spPr>
          <a:xfrm>
            <a:off x="6571011" y="116632"/>
            <a:ext cx="2321469" cy="461665"/>
          </a:xfrm>
          <a:prstGeom prst="rect">
            <a:avLst/>
          </a:prstGeom>
          <a:noFill/>
        </p:spPr>
        <p:txBody>
          <a:bodyPr wrap="none" rtlCol="0">
            <a:spAutoFit/>
          </a:bodyPr>
          <a:lstStyle/>
          <a:p>
            <a:r>
              <a:rPr lang="en-GB" sz="2400" b="1" dirty="0" smtClean="0">
                <a:latin typeface="Arial" pitchFamily="34" charset="0"/>
                <a:cs typeface="Arial" pitchFamily="34" charset="0"/>
              </a:rPr>
              <a:t>Chain reaction</a:t>
            </a:r>
            <a:endParaRPr lang="en-GB" sz="2400" b="1" dirty="0">
              <a:latin typeface="Arial" pitchFamily="34" charset="0"/>
              <a:cs typeface="Arial" pitchFamily="34" charset="0"/>
            </a:endParaRPr>
          </a:p>
        </p:txBody>
      </p:sp>
    </p:spTree>
  </p:cSld>
  <p:clrMapOvr>
    <a:masterClrMapping/>
  </p:clrMapOvr>
  <p:transition spd="med">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95301" y="71414"/>
            <a:ext cx="5262979" cy="461665"/>
          </a:xfrm>
          <a:prstGeom prst="rect">
            <a:avLst/>
          </a:prstGeom>
          <a:noFill/>
        </p:spPr>
        <p:txBody>
          <a:bodyPr wrap="none" rtlCol="0">
            <a:spAutoFit/>
          </a:bodyPr>
          <a:lstStyle/>
          <a:p>
            <a:pPr algn="r"/>
            <a:r>
              <a:rPr lang="en-GB" sz="2400" b="1" dirty="0" smtClean="0">
                <a:latin typeface="Arial" pitchFamily="34" charset="0"/>
                <a:cs typeface="Arial" pitchFamily="34" charset="0"/>
              </a:rPr>
              <a:t>Common Components of Reactors</a:t>
            </a:r>
            <a:endParaRPr lang="en-US" sz="2400" b="1" dirty="0">
              <a:latin typeface="Arial" pitchFamily="34" charset="0"/>
              <a:cs typeface="Arial" pitchFamily="34" charset="0"/>
            </a:endParaRPr>
          </a:p>
        </p:txBody>
      </p:sp>
      <p:sp>
        <p:nvSpPr>
          <p:cNvPr id="3" name="TextBox 2"/>
          <p:cNvSpPr txBox="1"/>
          <p:nvPr/>
        </p:nvSpPr>
        <p:spPr>
          <a:xfrm>
            <a:off x="428596" y="1031306"/>
            <a:ext cx="8286808" cy="4755148"/>
          </a:xfrm>
          <a:prstGeom prst="rect">
            <a:avLst/>
          </a:prstGeom>
          <a:noFill/>
        </p:spPr>
        <p:txBody>
          <a:bodyPr wrap="square" rtlCol="0">
            <a:spAutoFit/>
          </a:bodyPr>
          <a:lstStyle/>
          <a:p>
            <a:pPr>
              <a:lnSpc>
                <a:spcPct val="150000"/>
              </a:lnSpc>
            </a:pPr>
            <a:r>
              <a:rPr lang="en-GB" sz="2000" b="1" dirty="0" smtClean="0">
                <a:latin typeface="Arial" pitchFamily="34" charset="0"/>
                <a:cs typeface="Arial" pitchFamily="34" charset="0"/>
              </a:rPr>
              <a:t>Fuel</a:t>
            </a:r>
            <a:r>
              <a:rPr lang="en-GB" dirty="0" smtClean="0">
                <a:latin typeface="Arial" pitchFamily="34" charset="0"/>
                <a:cs typeface="Arial" pitchFamily="34" charset="0"/>
              </a:rPr>
              <a:t> </a:t>
            </a:r>
          </a:p>
          <a:p>
            <a:pPr marL="268288" indent="-268288">
              <a:lnSpc>
                <a:spcPct val="150000"/>
              </a:lnSpc>
              <a:buBlip>
                <a:blip r:embed="rId2"/>
              </a:buBlip>
            </a:pPr>
            <a:r>
              <a:rPr lang="en-GB" dirty="0" smtClean="0">
                <a:latin typeface="Arial" pitchFamily="34" charset="0"/>
                <a:cs typeface="Arial" pitchFamily="34" charset="0"/>
              </a:rPr>
              <a:t>Usually pellets of uranium oxide arranged in tubes to form fuel rods</a:t>
            </a:r>
          </a:p>
          <a:p>
            <a:pPr marL="268288" indent="-268288">
              <a:lnSpc>
                <a:spcPct val="150000"/>
              </a:lnSpc>
              <a:buBlip>
                <a:blip r:embed="rId2"/>
              </a:buBlip>
            </a:pPr>
            <a:r>
              <a:rPr lang="en-GB" dirty="0" smtClean="0">
                <a:latin typeface="Arial" pitchFamily="34" charset="0"/>
                <a:cs typeface="Arial" pitchFamily="34" charset="0"/>
              </a:rPr>
              <a:t>Rods arranged into fuel assemblies in the reactor core</a:t>
            </a:r>
          </a:p>
          <a:p>
            <a:pPr marL="268288" indent="-268288">
              <a:lnSpc>
                <a:spcPct val="150000"/>
              </a:lnSpc>
              <a:buBlip>
                <a:blip r:embed="rId3"/>
              </a:buBlip>
            </a:pPr>
            <a:endParaRPr lang="en-GB" dirty="0" smtClean="0">
              <a:latin typeface="Arial" pitchFamily="34" charset="0"/>
              <a:cs typeface="Arial" pitchFamily="34" charset="0"/>
            </a:endParaRPr>
          </a:p>
          <a:p>
            <a:pPr>
              <a:lnSpc>
                <a:spcPct val="150000"/>
              </a:lnSpc>
            </a:pPr>
            <a:r>
              <a:rPr lang="en-GB" sz="2000" b="1" dirty="0" smtClean="0">
                <a:latin typeface="Arial" pitchFamily="34" charset="0"/>
                <a:cs typeface="Arial" pitchFamily="34" charset="0"/>
              </a:rPr>
              <a:t>Moderator</a:t>
            </a:r>
          </a:p>
          <a:p>
            <a:pPr marL="268288" indent="-268288">
              <a:lnSpc>
                <a:spcPct val="150000"/>
              </a:lnSpc>
              <a:buBlip>
                <a:blip r:embed="rId2"/>
              </a:buBlip>
            </a:pPr>
            <a:r>
              <a:rPr lang="en-GB" dirty="0" smtClean="0">
                <a:latin typeface="Arial" pitchFamily="34" charset="0"/>
                <a:cs typeface="Arial" pitchFamily="34" charset="0"/>
              </a:rPr>
              <a:t>Material in the core which slows neutrons released from fission</a:t>
            </a:r>
          </a:p>
          <a:p>
            <a:pPr marL="268288" indent="-268288">
              <a:lnSpc>
                <a:spcPct val="150000"/>
              </a:lnSpc>
              <a:buBlip>
                <a:blip r:embed="rId2"/>
              </a:buBlip>
            </a:pPr>
            <a:r>
              <a:rPr lang="en-GB" dirty="0" smtClean="0">
                <a:latin typeface="Arial" pitchFamily="34" charset="0"/>
                <a:cs typeface="Arial" pitchFamily="34" charset="0"/>
              </a:rPr>
              <a:t>Usually water, sometimes heavy water or graphite</a:t>
            </a:r>
          </a:p>
          <a:p>
            <a:pPr>
              <a:lnSpc>
                <a:spcPct val="150000"/>
              </a:lnSpc>
            </a:pPr>
            <a:endParaRPr lang="en-GB" dirty="0" smtClean="0">
              <a:latin typeface="Arial" pitchFamily="34" charset="0"/>
              <a:cs typeface="Arial" pitchFamily="34" charset="0"/>
            </a:endParaRPr>
          </a:p>
          <a:p>
            <a:pPr>
              <a:lnSpc>
                <a:spcPct val="150000"/>
              </a:lnSpc>
            </a:pPr>
            <a:r>
              <a:rPr lang="en-GB" sz="2000" b="1" dirty="0" smtClean="0">
                <a:latin typeface="Arial" pitchFamily="34" charset="0"/>
                <a:cs typeface="Arial" pitchFamily="34" charset="0"/>
              </a:rPr>
              <a:t>Control rods</a:t>
            </a:r>
          </a:p>
          <a:p>
            <a:pPr marL="268288" indent="-268288">
              <a:lnSpc>
                <a:spcPct val="150000"/>
              </a:lnSpc>
              <a:buBlip>
                <a:blip r:embed="rId2"/>
              </a:buBlip>
            </a:pPr>
            <a:r>
              <a:rPr lang="en-GB" dirty="0" smtClean="0">
                <a:latin typeface="Arial" pitchFamily="34" charset="0"/>
                <a:cs typeface="Arial" pitchFamily="34" charset="0"/>
              </a:rPr>
              <a:t>Neutron absorbing material e.g. cadmium, hafnium, boron</a:t>
            </a:r>
          </a:p>
          <a:p>
            <a:pPr marL="268288" indent="-268288">
              <a:lnSpc>
                <a:spcPct val="150000"/>
              </a:lnSpc>
              <a:buBlip>
                <a:blip r:embed="rId2"/>
              </a:buBlip>
            </a:pPr>
            <a:r>
              <a:rPr lang="en-GB" dirty="0" smtClean="0">
                <a:latin typeface="Arial" pitchFamily="34" charset="0"/>
                <a:cs typeface="Arial" pitchFamily="34" charset="0"/>
              </a:rPr>
              <a:t>Inserted or withdrawn from the core to control the rate of reaction or to halt it</a:t>
            </a:r>
          </a:p>
        </p:txBody>
      </p:sp>
    </p:spTree>
  </p:cSld>
  <p:clrMapOvr>
    <a:masterClrMapping/>
  </p:clrMapOvr>
  <p:transition spd="med">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4316" y="857232"/>
            <a:ext cx="8465402" cy="3831818"/>
          </a:xfrm>
          <a:prstGeom prst="rect">
            <a:avLst/>
          </a:prstGeom>
        </p:spPr>
        <p:txBody>
          <a:bodyPr wrap="square">
            <a:spAutoFit/>
          </a:bodyPr>
          <a:lstStyle/>
          <a:p>
            <a:pPr>
              <a:lnSpc>
                <a:spcPct val="150000"/>
              </a:lnSpc>
            </a:pPr>
            <a:r>
              <a:rPr lang="en-GB" b="1" dirty="0" smtClean="0">
                <a:latin typeface="Arial" pitchFamily="34" charset="0"/>
                <a:cs typeface="Arial" pitchFamily="34" charset="0"/>
              </a:rPr>
              <a:t>Coolant</a:t>
            </a:r>
          </a:p>
          <a:p>
            <a:pPr marL="268288" indent="-268288">
              <a:lnSpc>
                <a:spcPct val="150000"/>
              </a:lnSpc>
              <a:buBlip>
                <a:blip r:embed="rId2"/>
              </a:buBlip>
            </a:pPr>
            <a:r>
              <a:rPr lang="en-GB" dirty="0" smtClean="0">
                <a:latin typeface="Arial" pitchFamily="34" charset="0"/>
                <a:cs typeface="Arial" pitchFamily="34" charset="0"/>
              </a:rPr>
              <a:t>A liquid or gas circulating through the core to transfer heat from it</a:t>
            </a:r>
          </a:p>
          <a:p>
            <a:pPr marL="268288" indent="-268288">
              <a:lnSpc>
                <a:spcPct val="150000"/>
              </a:lnSpc>
              <a:buBlip>
                <a:blip r:embed="rId2"/>
              </a:buBlip>
            </a:pPr>
            <a:r>
              <a:rPr lang="en-GB" dirty="0" smtClean="0">
                <a:latin typeface="Arial" pitchFamily="34" charset="0"/>
                <a:cs typeface="Arial" pitchFamily="34" charset="0"/>
              </a:rPr>
              <a:t>In light water reactors the water moderator functions also as primary coolant</a:t>
            </a:r>
          </a:p>
          <a:p>
            <a:pPr marL="268288" indent="-268288">
              <a:lnSpc>
                <a:spcPct val="150000"/>
              </a:lnSpc>
              <a:buBlip>
                <a:blip r:embed="rId2"/>
              </a:buBlip>
            </a:pPr>
            <a:r>
              <a:rPr lang="en-GB" dirty="0" smtClean="0">
                <a:latin typeface="Arial" pitchFamily="34" charset="0"/>
                <a:cs typeface="Arial" pitchFamily="34" charset="0"/>
              </a:rPr>
              <a:t>Except in BWRs there is a secondary coolant circuit where the steam is made</a:t>
            </a:r>
          </a:p>
          <a:p>
            <a:pPr marL="268288" indent="-268288">
              <a:lnSpc>
                <a:spcPct val="150000"/>
              </a:lnSpc>
              <a:buBlip>
                <a:blip r:embed="rId3"/>
              </a:buBlip>
            </a:pPr>
            <a:endParaRPr lang="en-GB" dirty="0" smtClean="0">
              <a:latin typeface="Arial" pitchFamily="34" charset="0"/>
              <a:cs typeface="Arial" pitchFamily="34" charset="0"/>
            </a:endParaRPr>
          </a:p>
          <a:p>
            <a:pPr>
              <a:lnSpc>
                <a:spcPct val="150000"/>
              </a:lnSpc>
            </a:pPr>
            <a:r>
              <a:rPr lang="en-GB" b="1" dirty="0" smtClean="0">
                <a:latin typeface="Arial" pitchFamily="34" charset="0"/>
                <a:cs typeface="Arial" pitchFamily="34" charset="0"/>
              </a:rPr>
              <a:t>Pressure vessel or pressure tubes</a:t>
            </a:r>
          </a:p>
          <a:p>
            <a:pPr marL="268288" indent="-268288">
              <a:lnSpc>
                <a:spcPct val="150000"/>
              </a:lnSpc>
              <a:buBlip>
                <a:blip r:embed="rId2"/>
              </a:buBlip>
            </a:pPr>
            <a:r>
              <a:rPr lang="en-GB" dirty="0" smtClean="0">
                <a:latin typeface="Arial" pitchFamily="34" charset="0"/>
                <a:cs typeface="Arial" pitchFamily="34" charset="0"/>
              </a:rPr>
              <a:t>Usually a robust steel vessel containing the reactor core &amp; moderator/coolant</a:t>
            </a:r>
          </a:p>
          <a:p>
            <a:pPr marL="268288" indent="-268288">
              <a:lnSpc>
                <a:spcPct val="150000"/>
              </a:lnSpc>
              <a:buBlip>
                <a:blip r:embed="rId2"/>
              </a:buBlip>
            </a:pPr>
            <a:r>
              <a:rPr lang="en-GB" dirty="0" smtClean="0">
                <a:latin typeface="Arial" pitchFamily="34" charset="0"/>
                <a:cs typeface="Arial" pitchFamily="34" charset="0"/>
              </a:rPr>
              <a:t> May be a series of tubes holding the fuel and conveying the coolant through the moderator</a:t>
            </a:r>
          </a:p>
        </p:txBody>
      </p:sp>
      <p:sp>
        <p:nvSpPr>
          <p:cNvPr id="3" name="TextBox 2"/>
          <p:cNvSpPr txBox="1"/>
          <p:nvPr/>
        </p:nvSpPr>
        <p:spPr>
          <a:xfrm>
            <a:off x="3595301" y="71414"/>
            <a:ext cx="5262979" cy="461665"/>
          </a:xfrm>
          <a:prstGeom prst="rect">
            <a:avLst/>
          </a:prstGeom>
          <a:noFill/>
        </p:spPr>
        <p:txBody>
          <a:bodyPr wrap="none" rtlCol="0">
            <a:spAutoFit/>
          </a:bodyPr>
          <a:lstStyle/>
          <a:p>
            <a:pPr algn="r"/>
            <a:r>
              <a:rPr lang="en-GB" sz="2400" b="1" dirty="0" smtClean="0">
                <a:latin typeface="Arial" pitchFamily="34" charset="0"/>
                <a:cs typeface="Arial" pitchFamily="34" charset="0"/>
              </a:rPr>
              <a:t>Common Components of Reactors</a:t>
            </a:r>
            <a:endParaRPr lang="en-US" sz="2400" b="1" dirty="0">
              <a:latin typeface="Arial" pitchFamily="34" charset="0"/>
              <a:cs typeface="Arial" pitchFamily="34" charset="0"/>
            </a:endParaRPr>
          </a:p>
        </p:txBody>
      </p:sp>
    </p:spTree>
  </p:cSld>
  <p:clrMapOvr>
    <a:masterClrMapping/>
  </p:clrMapOvr>
  <p:transition spd="med">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8564" y="1785926"/>
            <a:ext cx="8643998" cy="3416320"/>
          </a:xfrm>
          <a:prstGeom prst="rect">
            <a:avLst/>
          </a:prstGeom>
        </p:spPr>
        <p:txBody>
          <a:bodyPr wrap="square">
            <a:spAutoFit/>
          </a:bodyPr>
          <a:lstStyle/>
          <a:p>
            <a:pPr>
              <a:lnSpc>
                <a:spcPct val="150000"/>
              </a:lnSpc>
            </a:pPr>
            <a:r>
              <a:rPr lang="en-GB" b="1" dirty="0" smtClean="0">
                <a:latin typeface="Arial" pitchFamily="34" charset="0"/>
                <a:cs typeface="Arial" pitchFamily="34" charset="0"/>
              </a:rPr>
              <a:t>Steam generator </a:t>
            </a:r>
          </a:p>
          <a:p>
            <a:pPr marL="268288" indent="-268288">
              <a:lnSpc>
                <a:spcPct val="150000"/>
              </a:lnSpc>
              <a:buBlip>
                <a:blip r:embed="rId2"/>
              </a:buBlip>
            </a:pPr>
            <a:r>
              <a:rPr lang="en-GB" dirty="0" smtClean="0">
                <a:latin typeface="Arial" pitchFamily="34" charset="0"/>
                <a:cs typeface="Arial" pitchFamily="34" charset="0"/>
              </a:rPr>
              <a:t>Part of the cooling system where the primary coolant bringing heat from the reactor is used to make steam for the turbine</a:t>
            </a:r>
          </a:p>
          <a:p>
            <a:pPr marL="268288" indent="-268288">
              <a:lnSpc>
                <a:spcPct val="150000"/>
              </a:lnSpc>
              <a:buBlip>
                <a:blip r:embed="rId3"/>
              </a:buBlip>
            </a:pPr>
            <a:endParaRPr lang="en-GB" dirty="0" smtClean="0">
              <a:latin typeface="Arial" pitchFamily="34" charset="0"/>
              <a:cs typeface="Arial" pitchFamily="34" charset="0"/>
            </a:endParaRPr>
          </a:p>
          <a:p>
            <a:pPr>
              <a:lnSpc>
                <a:spcPct val="150000"/>
              </a:lnSpc>
            </a:pPr>
            <a:r>
              <a:rPr lang="en-GB" b="1" dirty="0" smtClean="0">
                <a:latin typeface="Arial" pitchFamily="34" charset="0"/>
                <a:cs typeface="Arial" pitchFamily="34" charset="0"/>
              </a:rPr>
              <a:t>Containment</a:t>
            </a:r>
            <a:r>
              <a:rPr lang="en-GB" dirty="0" smtClean="0">
                <a:latin typeface="Arial" pitchFamily="34" charset="0"/>
                <a:cs typeface="Arial" pitchFamily="34" charset="0"/>
              </a:rPr>
              <a:t> </a:t>
            </a:r>
          </a:p>
          <a:p>
            <a:pPr marL="268288" indent="-268288">
              <a:lnSpc>
                <a:spcPct val="150000"/>
              </a:lnSpc>
              <a:buBlip>
                <a:blip r:embed="rId2"/>
              </a:buBlip>
            </a:pPr>
            <a:r>
              <a:rPr lang="en-GB" dirty="0" smtClean="0">
                <a:latin typeface="Arial" pitchFamily="34" charset="0"/>
                <a:cs typeface="Arial" pitchFamily="34" charset="0"/>
              </a:rPr>
              <a:t>Structure around the reactor core designed to protect it from outside intrusion and protect those outside from effects of radiation in case of a malfunction</a:t>
            </a:r>
          </a:p>
          <a:p>
            <a:pPr marL="268288" indent="-268288">
              <a:lnSpc>
                <a:spcPct val="150000"/>
              </a:lnSpc>
              <a:buBlip>
                <a:blip r:embed="rId2"/>
              </a:buBlip>
            </a:pPr>
            <a:r>
              <a:rPr lang="en-GB" dirty="0" smtClean="0">
                <a:latin typeface="Arial" pitchFamily="34" charset="0"/>
                <a:cs typeface="Arial" pitchFamily="34" charset="0"/>
              </a:rPr>
              <a:t>typically a metre-thick concrete and steel structure</a:t>
            </a:r>
            <a:endParaRPr lang="en-US" dirty="0">
              <a:latin typeface="Arial" pitchFamily="34" charset="0"/>
              <a:cs typeface="Arial" pitchFamily="34" charset="0"/>
            </a:endParaRPr>
          </a:p>
        </p:txBody>
      </p:sp>
      <p:sp>
        <p:nvSpPr>
          <p:cNvPr id="3" name="TextBox 2"/>
          <p:cNvSpPr txBox="1"/>
          <p:nvPr/>
        </p:nvSpPr>
        <p:spPr>
          <a:xfrm>
            <a:off x="3595301" y="71414"/>
            <a:ext cx="5262979" cy="461665"/>
          </a:xfrm>
          <a:prstGeom prst="rect">
            <a:avLst/>
          </a:prstGeom>
          <a:noFill/>
        </p:spPr>
        <p:txBody>
          <a:bodyPr wrap="none" rtlCol="0">
            <a:spAutoFit/>
          </a:bodyPr>
          <a:lstStyle/>
          <a:p>
            <a:pPr algn="r"/>
            <a:r>
              <a:rPr lang="en-GB" sz="2400" b="1" dirty="0" smtClean="0">
                <a:latin typeface="Arial" pitchFamily="34" charset="0"/>
                <a:cs typeface="Arial" pitchFamily="34" charset="0"/>
              </a:rPr>
              <a:t>Common Components of Reactors</a:t>
            </a:r>
            <a:endParaRPr lang="en-US" sz="2400" b="1" dirty="0">
              <a:latin typeface="Arial" pitchFamily="34" charset="0"/>
              <a:cs typeface="Arial" pitchFamily="34" charset="0"/>
            </a:endParaRPr>
          </a:p>
        </p:txBody>
      </p:sp>
    </p:spTree>
  </p:cSld>
  <p:clrMapOvr>
    <a:masterClrMapping/>
  </p:clrMapOvr>
  <p:transition spd="med">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43834" y="142852"/>
            <a:ext cx="1260281" cy="461665"/>
          </a:xfrm>
          <a:prstGeom prst="rect">
            <a:avLst/>
          </a:prstGeom>
          <a:noFill/>
        </p:spPr>
        <p:txBody>
          <a:bodyPr wrap="none" rtlCol="0">
            <a:spAutoFit/>
          </a:bodyPr>
          <a:lstStyle/>
          <a:p>
            <a:r>
              <a:rPr lang="en-GB" sz="2400" b="1" dirty="0" smtClean="0">
                <a:latin typeface="Arial" pitchFamily="34" charset="0"/>
                <a:cs typeface="Arial" pitchFamily="34" charset="0"/>
              </a:rPr>
              <a:t>Fission</a:t>
            </a:r>
            <a:endParaRPr lang="en-US" sz="2400" b="1" dirty="0">
              <a:latin typeface="Arial" pitchFamily="34" charset="0"/>
              <a:cs typeface="Arial" pitchFamily="34" charset="0"/>
            </a:endParaRPr>
          </a:p>
        </p:txBody>
      </p:sp>
      <p:sp>
        <p:nvSpPr>
          <p:cNvPr id="3" name="TextBox 2"/>
          <p:cNvSpPr txBox="1"/>
          <p:nvPr/>
        </p:nvSpPr>
        <p:spPr>
          <a:xfrm>
            <a:off x="357158" y="1071546"/>
            <a:ext cx="5143536" cy="3970318"/>
          </a:xfrm>
          <a:prstGeom prst="rect">
            <a:avLst/>
          </a:prstGeom>
          <a:noFill/>
        </p:spPr>
        <p:txBody>
          <a:bodyPr wrap="square" rtlCol="0">
            <a:spAutoFit/>
          </a:bodyPr>
          <a:lstStyle/>
          <a:p>
            <a:r>
              <a:rPr lang="en-GB" dirty="0" smtClean="0">
                <a:latin typeface="Arial" pitchFamily="34" charset="0"/>
                <a:cs typeface="Arial" pitchFamily="34" charset="0"/>
              </a:rPr>
              <a:t>Nuclear chain reaction controlled by neutron poisons and neutron moderators:</a:t>
            </a:r>
          </a:p>
          <a:p>
            <a:endParaRPr lang="en-GB" dirty="0" smtClean="0">
              <a:latin typeface="Arial" pitchFamily="34" charset="0"/>
              <a:cs typeface="Arial" pitchFamily="34" charset="0"/>
            </a:endParaRPr>
          </a:p>
          <a:p>
            <a:r>
              <a:rPr lang="en-GB" b="1" dirty="0" smtClean="0">
                <a:latin typeface="Arial" pitchFamily="34" charset="0"/>
                <a:cs typeface="Arial" pitchFamily="34" charset="0"/>
              </a:rPr>
              <a:t>Poisons</a:t>
            </a:r>
            <a:r>
              <a:rPr lang="en-GB" dirty="0" smtClean="0">
                <a:latin typeface="Arial" pitchFamily="34" charset="0"/>
                <a:cs typeface="Arial" pitchFamily="34" charset="0"/>
              </a:rPr>
              <a:t>:</a:t>
            </a:r>
          </a:p>
          <a:p>
            <a:endParaRPr lang="en-GB" dirty="0" smtClean="0">
              <a:latin typeface="Arial" pitchFamily="34" charset="0"/>
              <a:cs typeface="Arial" pitchFamily="34" charset="0"/>
            </a:endParaRPr>
          </a:p>
          <a:p>
            <a:pPr marL="268288" indent="-268288">
              <a:buBlip>
                <a:blip r:embed="rId2"/>
              </a:buBlip>
            </a:pPr>
            <a:r>
              <a:rPr lang="en-GB" dirty="0" smtClean="0">
                <a:latin typeface="Arial" pitchFamily="34" charset="0"/>
                <a:cs typeface="Arial" pitchFamily="34" charset="0"/>
              </a:rPr>
              <a:t>Control rods</a:t>
            </a:r>
          </a:p>
          <a:p>
            <a:pPr marL="268288" indent="-268288">
              <a:buBlip>
                <a:blip r:embed="rId2"/>
              </a:buBlip>
            </a:pPr>
            <a:r>
              <a:rPr lang="en-GB" dirty="0" smtClean="0">
                <a:latin typeface="Arial" pitchFamily="34" charset="0"/>
                <a:cs typeface="Arial" pitchFamily="34" charset="0"/>
              </a:rPr>
              <a:t>Boron</a:t>
            </a:r>
          </a:p>
          <a:p>
            <a:endParaRPr lang="en-GB" dirty="0" smtClean="0">
              <a:latin typeface="Arial" pitchFamily="34" charset="0"/>
              <a:cs typeface="Arial" pitchFamily="34" charset="0"/>
            </a:endParaRPr>
          </a:p>
          <a:p>
            <a:endParaRPr lang="en-GB" dirty="0" smtClean="0">
              <a:latin typeface="Arial" pitchFamily="34" charset="0"/>
              <a:cs typeface="Arial" pitchFamily="34" charset="0"/>
            </a:endParaRPr>
          </a:p>
          <a:p>
            <a:r>
              <a:rPr lang="en-GB" b="1" dirty="0" smtClean="0">
                <a:latin typeface="Arial" pitchFamily="34" charset="0"/>
                <a:cs typeface="Arial" pitchFamily="34" charset="0"/>
              </a:rPr>
              <a:t>Moderators:</a:t>
            </a:r>
          </a:p>
          <a:p>
            <a:endParaRPr lang="en-GB" dirty="0" smtClean="0">
              <a:latin typeface="Arial" pitchFamily="34" charset="0"/>
              <a:cs typeface="Arial" pitchFamily="34" charset="0"/>
            </a:endParaRPr>
          </a:p>
          <a:p>
            <a:pPr marL="268288" indent="-268288">
              <a:buBlip>
                <a:blip r:embed="rId2"/>
              </a:buBlip>
            </a:pPr>
            <a:r>
              <a:rPr lang="en-GB" dirty="0" smtClean="0">
                <a:latin typeface="Arial" pitchFamily="34" charset="0"/>
                <a:cs typeface="Arial" pitchFamily="34" charset="0"/>
              </a:rPr>
              <a:t>Light water (75% of world’s reactors)</a:t>
            </a:r>
          </a:p>
          <a:p>
            <a:pPr marL="268288" indent="-268288">
              <a:buBlip>
                <a:blip r:embed="rId2"/>
              </a:buBlip>
            </a:pPr>
            <a:r>
              <a:rPr lang="en-GB" dirty="0" smtClean="0">
                <a:latin typeface="Arial" pitchFamily="34" charset="0"/>
                <a:cs typeface="Arial" pitchFamily="34" charset="0"/>
              </a:rPr>
              <a:t>Solid graphite (20% of reactors)</a:t>
            </a:r>
          </a:p>
          <a:p>
            <a:pPr marL="268288" indent="-268288">
              <a:buBlip>
                <a:blip r:embed="rId2"/>
              </a:buBlip>
            </a:pPr>
            <a:r>
              <a:rPr lang="en-GB" dirty="0" smtClean="0">
                <a:latin typeface="Arial" pitchFamily="34" charset="0"/>
                <a:cs typeface="Arial" pitchFamily="34" charset="0"/>
              </a:rPr>
              <a:t>Heavy water (5%)</a:t>
            </a:r>
            <a:endParaRPr lang="en-US" dirty="0">
              <a:latin typeface="Arial" pitchFamily="34" charset="0"/>
              <a:cs typeface="Arial" pitchFamily="34" charset="0"/>
            </a:endParaRPr>
          </a:p>
        </p:txBody>
      </p:sp>
      <p:pic>
        <p:nvPicPr>
          <p:cNvPr id="49154" name="Picture 2" descr="http://www.cei.net/~pwjones/image/gallery/m_control%20rod%20drive.jpg"/>
          <p:cNvPicPr>
            <a:picLocks noChangeAspect="1" noChangeArrowheads="1"/>
          </p:cNvPicPr>
          <p:nvPr/>
        </p:nvPicPr>
        <p:blipFill>
          <a:blip r:embed="rId3" cstate="print"/>
          <a:srcRect/>
          <a:stretch>
            <a:fillRect/>
          </a:stretch>
        </p:blipFill>
        <p:spPr bwMode="auto">
          <a:xfrm>
            <a:off x="5500694" y="1168942"/>
            <a:ext cx="3124204" cy="4662991"/>
          </a:xfrm>
          <a:prstGeom prst="rect">
            <a:avLst/>
          </a:prstGeom>
          <a:noFill/>
        </p:spPr>
      </p:pic>
    </p:spTree>
  </p:cSld>
  <p:clrMapOvr>
    <a:masterClrMapping/>
  </p:clrMapOvr>
  <p:transition spd="med">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29190" y="109815"/>
            <a:ext cx="3929281" cy="461665"/>
          </a:xfrm>
          <a:prstGeom prst="rect">
            <a:avLst/>
          </a:prstGeom>
          <a:noFill/>
        </p:spPr>
        <p:txBody>
          <a:bodyPr wrap="none" rtlCol="0">
            <a:spAutoFit/>
          </a:bodyPr>
          <a:lstStyle/>
          <a:p>
            <a:pPr algn="r"/>
            <a:r>
              <a:rPr lang="en-GB" sz="2400" b="1" dirty="0" smtClean="0">
                <a:latin typeface="Arial" pitchFamily="34" charset="0"/>
                <a:cs typeface="Arial" pitchFamily="34" charset="0"/>
              </a:rPr>
              <a:t>Nuclear Power - timelines</a:t>
            </a:r>
            <a:endParaRPr lang="en-US" sz="2400" b="1" dirty="0">
              <a:latin typeface="Arial" pitchFamily="34" charset="0"/>
              <a:cs typeface="Arial" pitchFamily="34" charset="0"/>
            </a:endParaRPr>
          </a:p>
        </p:txBody>
      </p:sp>
      <p:sp>
        <p:nvSpPr>
          <p:cNvPr id="5" name="TextBox 4"/>
          <p:cNvSpPr txBox="1"/>
          <p:nvPr/>
        </p:nvSpPr>
        <p:spPr>
          <a:xfrm>
            <a:off x="357158" y="785794"/>
            <a:ext cx="4071966" cy="646331"/>
          </a:xfrm>
          <a:prstGeom prst="rect">
            <a:avLst/>
          </a:prstGeom>
          <a:noFill/>
        </p:spPr>
        <p:txBody>
          <a:bodyPr wrap="square" rtlCol="0">
            <a:spAutoFit/>
          </a:bodyPr>
          <a:lstStyle/>
          <a:p>
            <a:r>
              <a:rPr lang="en-GB" b="1" dirty="0" smtClean="0">
                <a:latin typeface="Arial" pitchFamily="34" charset="0"/>
                <a:cs typeface="Arial" pitchFamily="34" charset="0"/>
              </a:rPr>
              <a:t>1933</a:t>
            </a:r>
            <a:r>
              <a:rPr lang="en-GB" dirty="0" smtClean="0">
                <a:latin typeface="Arial" pitchFamily="34" charset="0"/>
                <a:cs typeface="Arial" pitchFamily="34" charset="0"/>
              </a:rPr>
              <a:t> - Concept of nuclear chain reaction – Hungarian Leo Szilard </a:t>
            </a:r>
            <a:endParaRPr lang="en-US" dirty="0">
              <a:latin typeface="Arial" pitchFamily="34" charset="0"/>
              <a:cs typeface="Arial" pitchFamily="34" charset="0"/>
            </a:endParaRPr>
          </a:p>
        </p:txBody>
      </p:sp>
      <p:sp>
        <p:nvSpPr>
          <p:cNvPr id="6" name="TextBox 5"/>
          <p:cNvSpPr txBox="1"/>
          <p:nvPr/>
        </p:nvSpPr>
        <p:spPr>
          <a:xfrm>
            <a:off x="5072034" y="785794"/>
            <a:ext cx="3571932" cy="646331"/>
          </a:xfrm>
          <a:prstGeom prst="rect">
            <a:avLst/>
          </a:prstGeom>
          <a:noFill/>
        </p:spPr>
        <p:txBody>
          <a:bodyPr wrap="square" rtlCol="0">
            <a:spAutoFit/>
          </a:bodyPr>
          <a:lstStyle/>
          <a:p>
            <a:r>
              <a:rPr lang="en-GB" b="1" dirty="0" smtClean="0">
                <a:latin typeface="Arial" pitchFamily="34" charset="0"/>
                <a:cs typeface="Arial" pitchFamily="34" charset="0"/>
              </a:rPr>
              <a:t>1942</a:t>
            </a:r>
            <a:r>
              <a:rPr lang="en-GB" dirty="0" smtClean="0">
                <a:latin typeface="Arial" pitchFamily="34" charset="0"/>
                <a:cs typeface="Arial" pitchFamily="34" charset="0"/>
              </a:rPr>
              <a:t> – First nuclear reactor built by </a:t>
            </a:r>
            <a:r>
              <a:rPr lang="en-GB" dirty="0" err="1" smtClean="0">
                <a:latin typeface="Arial" pitchFamily="34" charset="0"/>
                <a:cs typeface="Arial" pitchFamily="34" charset="0"/>
              </a:rPr>
              <a:t>Enrico</a:t>
            </a:r>
            <a:r>
              <a:rPr lang="en-GB" dirty="0" smtClean="0">
                <a:latin typeface="Arial" pitchFamily="34" charset="0"/>
                <a:cs typeface="Arial" pitchFamily="34" charset="0"/>
              </a:rPr>
              <a:t> Fermi – Chicago Pile-1</a:t>
            </a:r>
            <a:endParaRPr lang="en-US" dirty="0">
              <a:latin typeface="Arial" pitchFamily="34" charset="0"/>
              <a:cs typeface="Arial" pitchFamily="34" charset="0"/>
            </a:endParaRPr>
          </a:p>
        </p:txBody>
      </p:sp>
      <p:sp>
        <p:nvSpPr>
          <p:cNvPr id="7" name="TextBox 6"/>
          <p:cNvSpPr txBox="1"/>
          <p:nvPr/>
        </p:nvSpPr>
        <p:spPr>
          <a:xfrm>
            <a:off x="214282" y="3643314"/>
            <a:ext cx="4357718" cy="646331"/>
          </a:xfrm>
          <a:prstGeom prst="rect">
            <a:avLst/>
          </a:prstGeom>
          <a:noFill/>
        </p:spPr>
        <p:txBody>
          <a:bodyPr wrap="square" rtlCol="0">
            <a:spAutoFit/>
          </a:bodyPr>
          <a:lstStyle/>
          <a:p>
            <a:r>
              <a:rPr lang="en-GB" b="1" dirty="0" smtClean="0">
                <a:latin typeface="Arial" pitchFamily="34" charset="0"/>
                <a:cs typeface="Arial" pitchFamily="34" charset="0"/>
              </a:rPr>
              <a:t>1954</a:t>
            </a:r>
            <a:r>
              <a:rPr lang="en-GB" dirty="0" smtClean="0">
                <a:latin typeface="Arial" pitchFamily="34" charset="0"/>
                <a:cs typeface="Arial" pitchFamily="34" charset="0"/>
              </a:rPr>
              <a:t> – First civil nuclear reactor – AM-1 </a:t>
            </a:r>
            <a:r>
              <a:rPr lang="en-GB" dirty="0" err="1" smtClean="0">
                <a:latin typeface="Arial" pitchFamily="34" charset="0"/>
                <a:cs typeface="Arial" pitchFamily="34" charset="0"/>
              </a:rPr>
              <a:t>Obninsk</a:t>
            </a:r>
            <a:r>
              <a:rPr lang="en-GB" dirty="0" smtClean="0">
                <a:latin typeface="Arial" pitchFamily="34" charset="0"/>
                <a:cs typeface="Arial" pitchFamily="34" charset="0"/>
              </a:rPr>
              <a:t> Nuclear Power Plant (5MWe)</a:t>
            </a:r>
            <a:endParaRPr lang="en-US" dirty="0">
              <a:latin typeface="Arial" pitchFamily="34" charset="0"/>
              <a:cs typeface="Arial" pitchFamily="34" charset="0"/>
            </a:endParaRPr>
          </a:p>
        </p:txBody>
      </p:sp>
      <p:sp>
        <p:nvSpPr>
          <p:cNvPr id="9" name="TextBox 8"/>
          <p:cNvSpPr txBox="1"/>
          <p:nvPr/>
        </p:nvSpPr>
        <p:spPr>
          <a:xfrm>
            <a:off x="4786282" y="3571876"/>
            <a:ext cx="4214874" cy="923330"/>
          </a:xfrm>
          <a:prstGeom prst="rect">
            <a:avLst/>
          </a:prstGeom>
          <a:noFill/>
        </p:spPr>
        <p:txBody>
          <a:bodyPr wrap="square" rtlCol="0">
            <a:spAutoFit/>
          </a:bodyPr>
          <a:lstStyle/>
          <a:p>
            <a:r>
              <a:rPr lang="en-GB" b="1" dirty="0" smtClean="0">
                <a:latin typeface="Arial" pitchFamily="34" charset="0"/>
                <a:cs typeface="Arial" pitchFamily="34" charset="0"/>
              </a:rPr>
              <a:t>1956</a:t>
            </a:r>
            <a:r>
              <a:rPr lang="en-GB" dirty="0" smtClean="0">
                <a:latin typeface="Arial" pitchFamily="34" charset="0"/>
                <a:cs typeface="Arial" pitchFamily="34" charset="0"/>
              </a:rPr>
              <a:t> – First “commercial” nuclear plant – Calder Hall, </a:t>
            </a:r>
            <a:r>
              <a:rPr lang="en-GB" dirty="0" err="1" smtClean="0">
                <a:latin typeface="Arial" pitchFamily="34" charset="0"/>
                <a:cs typeface="Arial" pitchFamily="34" charset="0"/>
              </a:rPr>
              <a:t>Sellafield</a:t>
            </a:r>
            <a:r>
              <a:rPr lang="en-GB" dirty="0" smtClean="0">
                <a:latin typeface="Arial" pitchFamily="34" charset="0"/>
                <a:cs typeface="Arial" pitchFamily="34" charset="0"/>
              </a:rPr>
              <a:t> (50 </a:t>
            </a:r>
            <a:r>
              <a:rPr lang="en-GB" dirty="0" err="1" smtClean="0">
                <a:latin typeface="Arial" pitchFamily="34" charset="0"/>
                <a:cs typeface="Arial" pitchFamily="34" charset="0"/>
              </a:rPr>
              <a:t>MWe</a:t>
            </a:r>
            <a:r>
              <a:rPr lang="en-GB" dirty="0" smtClean="0">
                <a:latin typeface="Arial" pitchFamily="34" charset="0"/>
                <a:cs typeface="Arial" pitchFamily="34" charset="0"/>
              </a:rPr>
              <a:t>, later 200 </a:t>
            </a:r>
            <a:r>
              <a:rPr lang="en-GB" dirty="0" err="1" smtClean="0">
                <a:latin typeface="Arial" pitchFamily="34" charset="0"/>
                <a:cs typeface="Arial" pitchFamily="34" charset="0"/>
              </a:rPr>
              <a:t>MWe</a:t>
            </a:r>
            <a:r>
              <a:rPr lang="en-GB" dirty="0" smtClean="0">
                <a:latin typeface="Arial" pitchFamily="34" charset="0"/>
                <a:cs typeface="Arial" pitchFamily="34" charset="0"/>
              </a:rPr>
              <a:t>)</a:t>
            </a:r>
            <a:endParaRPr lang="en-US" dirty="0">
              <a:latin typeface="Arial" pitchFamily="34" charset="0"/>
              <a:cs typeface="Arial" pitchFamily="34" charset="0"/>
            </a:endParaRPr>
          </a:p>
        </p:txBody>
      </p:sp>
      <p:pic>
        <p:nvPicPr>
          <p:cNvPr id="27650" name="Picture 2" descr="http://upload.wikimedia.org/wikipedia/commons/thumb/3/32/Szil%C3%A1rd_Le%C3%B3_1916.jpg/120px-Szil%C3%A1rd_Le%C3%B3_1916.jpg">
            <a:hlinkClick r:id="rId2" tooltip="Leó Szilárd (1898–1964) when he was 18 years old"/>
          </p:cNvPr>
          <p:cNvPicPr>
            <a:picLocks noChangeAspect="1" noChangeArrowheads="1"/>
          </p:cNvPicPr>
          <p:nvPr/>
        </p:nvPicPr>
        <p:blipFill>
          <a:blip r:embed="rId3" cstate="print"/>
          <a:srcRect/>
          <a:stretch>
            <a:fillRect/>
          </a:stretch>
        </p:blipFill>
        <p:spPr bwMode="auto">
          <a:xfrm>
            <a:off x="1602764" y="1571612"/>
            <a:ext cx="1580755" cy="1857388"/>
          </a:xfrm>
          <a:prstGeom prst="rect">
            <a:avLst/>
          </a:prstGeom>
          <a:noFill/>
        </p:spPr>
      </p:pic>
      <p:pic>
        <p:nvPicPr>
          <p:cNvPr id="27652" name="Picture 4" descr="http://pi.lib.uchicago.edu/1001/dig/apf2/apf2-00504/r"/>
          <p:cNvPicPr>
            <a:picLocks noChangeAspect="1" noChangeArrowheads="1"/>
          </p:cNvPicPr>
          <p:nvPr/>
        </p:nvPicPr>
        <p:blipFill>
          <a:blip r:embed="rId4" cstate="print"/>
          <a:srcRect/>
          <a:stretch>
            <a:fillRect/>
          </a:stretch>
        </p:blipFill>
        <p:spPr bwMode="auto">
          <a:xfrm>
            <a:off x="5657914" y="1699946"/>
            <a:ext cx="2400172" cy="1911594"/>
          </a:xfrm>
          <a:prstGeom prst="rect">
            <a:avLst/>
          </a:prstGeom>
          <a:noFill/>
        </p:spPr>
      </p:pic>
      <p:pic>
        <p:nvPicPr>
          <p:cNvPr id="27654" name="Picture 6" descr="http://upload.wikimedia.org/wikipedia/commons/thumb/3/38/Obninsk-AES.jpg/250px-Obninsk-AES.jpg">
            <a:hlinkClick r:id="rId5" tooltip="Obninsk-AES.jpg"/>
          </p:cNvPr>
          <p:cNvPicPr>
            <a:picLocks noChangeAspect="1" noChangeArrowheads="1"/>
          </p:cNvPicPr>
          <p:nvPr/>
        </p:nvPicPr>
        <p:blipFill>
          <a:blip r:embed="rId6" cstate="print"/>
          <a:srcRect/>
          <a:stretch>
            <a:fillRect/>
          </a:stretch>
        </p:blipFill>
        <p:spPr bwMode="auto">
          <a:xfrm>
            <a:off x="1202516" y="4417224"/>
            <a:ext cx="2381250" cy="1790701"/>
          </a:xfrm>
          <a:prstGeom prst="rect">
            <a:avLst/>
          </a:prstGeom>
          <a:noFill/>
        </p:spPr>
      </p:pic>
      <p:pic>
        <p:nvPicPr>
          <p:cNvPr id="27656" name="Picture 8" descr="http://upload.wikimedia.org/wikipedia/en/thumb/4/4a/Calderhall.jpeg/250px-Calderhall.jpeg">
            <a:hlinkClick r:id="rId7" tooltip="Calder Hall Reactor No.4"/>
          </p:cNvPr>
          <p:cNvPicPr>
            <a:picLocks noChangeAspect="1" noChangeArrowheads="1"/>
          </p:cNvPicPr>
          <p:nvPr/>
        </p:nvPicPr>
        <p:blipFill>
          <a:blip r:embed="rId8" cstate="print"/>
          <a:srcRect/>
          <a:stretch>
            <a:fillRect/>
          </a:stretch>
        </p:blipFill>
        <p:spPr bwMode="auto">
          <a:xfrm>
            <a:off x="5631656" y="4393413"/>
            <a:ext cx="2381250" cy="1838323"/>
          </a:xfrm>
          <a:prstGeom prst="rect">
            <a:avLst/>
          </a:prstGeom>
          <a:noFill/>
        </p:spPr>
      </p:pic>
    </p:spTree>
  </p:cSld>
  <p:clrMapOvr>
    <a:masterClrMapping/>
  </p:clrMapOvr>
  <p:transition spd="med">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15074" y="142852"/>
            <a:ext cx="2659318" cy="461665"/>
          </a:xfrm>
          <a:prstGeom prst="rect">
            <a:avLst/>
          </a:prstGeom>
          <a:noFill/>
        </p:spPr>
        <p:txBody>
          <a:bodyPr wrap="none" rtlCol="0">
            <a:spAutoFit/>
          </a:bodyPr>
          <a:lstStyle/>
          <a:p>
            <a:pPr algn="r"/>
            <a:r>
              <a:rPr lang="en-GB" sz="2400" b="1" dirty="0" smtClean="0">
                <a:latin typeface="Arial" pitchFamily="34" charset="0"/>
                <a:cs typeface="Arial" pitchFamily="34" charset="0"/>
              </a:rPr>
              <a:t>Types of Reactor</a:t>
            </a:r>
            <a:endParaRPr lang="en-US" sz="2400" b="1" dirty="0">
              <a:latin typeface="Arial" pitchFamily="34" charset="0"/>
              <a:cs typeface="Arial" pitchFamily="34" charset="0"/>
            </a:endParaRPr>
          </a:p>
        </p:txBody>
      </p:sp>
      <p:sp>
        <p:nvSpPr>
          <p:cNvPr id="3" name="TextBox 2"/>
          <p:cNvSpPr txBox="1"/>
          <p:nvPr/>
        </p:nvSpPr>
        <p:spPr>
          <a:xfrm>
            <a:off x="1142976" y="1285860"/>
            <a:ext cx="5439759" cy="4575035"/>
          </a:xfrm>
          <a:prstGeom prst="rect">
            <a:avLst/>
          </a:prstGeom>
          <a:noFill/>
        </p:spPr>
        <p:txBody>
          <a:bodyPr wrap="none" rtlCol="0">
            <a:spAutoFit/>
          </a:bodyPr>
          <a:lstStyle/>
          <a:p>
            <a:pPr marL="360363" indent="-360363">
              <a:lnSpc>
                <a:spcPct val="250000"/>
              </a:lnSpc>
              <a:buBlip>
                <a:blip r:embed="rId2"/>
              </a:buBlip>
            </a:pPr>
            <a:r>
              <a:rPr lang="en-GB" sz="2000" dirty="0" smtClean="0">
                <a:latin typeface="Arial" pitchFamily="34" charset="0"/>
                <a:cs typeface="Arial" pitchFamily="34" charset="0"/>
              </a:rPr>
              <a:t>Pressurized water reactors (PWR)</a:t>
            </a:r>
          </a:p>
          <a:p>
            <a:pPr marL="360363" indent="-360363">
              <a:lnSpc>
                <a:spcPct val="250000"/>
              </a:lnSpc>
              <a:buBlip>
                <a:blip r:embed="rId2"/>
              </a:buBlip>
            </a:pPr>
            <a:r>
              <a:rPr lang="en-GB" sz="2000" dirty="0" smtClean="0">
                <a:latin typeface="Arial" pitchFamily="34" charset="0"/>
                <a:cs typeface="Arial" pitchFamily="34" charset="0"/>
              </a:rPr>
              <a:t>Boiling Water Reactor (BWR)</a:t>
            </a:r>
          </a:p>
          <a:p>
            <a:pPr marL="360363" indent="-360363">
              <a:lnSpc>
                <a:spcPct val="250000"/>
              </a:lnSpc>
              <a:buBlip>
                <a:blip r:embed="rId2"/>
              </a:buBlip>
            </a:pPr>
            <a:r>
              <a:rPr lang="en-GB" sz="2000" dirty="0" smtClean="0">
                <a:latin typeface="Arial" pitchFamily="34" charset="0"/>
                <a:cs typeface="Arial" pitchFamily="34" charset="0"/>
              </a:rPr>
              <a:t>Pressurized Heavy Water Reactor (PHWR)</a:t>
            </a:r>
          </a:p>
          <a:p>
            <a:pPr marL="360363" indent="-360363">
              <a:lnSpc>
                <a:spcPct val="250000"/>
              </a:lnSpc>
              <a:buBlip>
                <a:blip r:embed="rId2"/>
              </a:buBlip>
            </a:pPr>
            <a:r>
              <a:rPr lang="en-GB" sz="2000" dirty="0" smtClean="0">
                <a:latin typeface="Arial" pitchFamily="34" charset="0"/>
                <a:cs typeface="Arial" pitchFamily="34" charset="0"/>
              </a:rPr>
              <a:t>Advanced Gas-cooled Reactor (AGR)</a:t>
            </a:r>
          </a:p>
          <a:p>
            <a:pPr marL="360363" indent="-360363">
              <a:lnSpc>
                <a:spcPct val="250000"/>
              </a:lnSpc>
              <a:buBlip>
                <a:blip r:embed="rId2"/>
              </a:buBlip>
            </a:pPr>
            <a:r>
              <a:rPr lang="en-GB" sz="2000" dirty="0" smtClean="0">
                <a:latin typeface="Arial" pitchFamily="34" charset="0"/>
                <a:cs typeface="Arial" pitchFamily="34" charset="0"/>
              </a:rPr>
              <a:t>High Power Channel Reactor (RBMK)</a:t>
            </a:r>
          </a:p>
          <a:p>
            <a:pPr marL="360363" indent="-360363">
              <a:lnSpc>
                <a:spcPct val="250000"/>
              </a:lnSpc>
              <a:buBlip>
                <a:blip r:embed="rId2"/>
              </a:buBlip>
            </a:pPr>
            <a:r>
              <a:rPr lang="en-GB" sz="2000" dirty="0" smtClean="0">
                <a:latin typeface="Arial" pitchFamily="34" charset="0"/>
                <a:cs typeface="Arial" pitchFamily="34" charset="0"/>
              </a:rPr>
              <a:t>Fast Neutron Reactor (FBR)</a:t>
            </a:r>
            <a:endParaRPr lang="en-US" sz="2000" dirty="0">
              <a:latin typeface="Arial" pitchFamily="34" charset="0"/>
              <a:cs typeface="Arial" pitchFamily="34" charset="0"/>
            </a:endParaRPr>
          </a:p>
        </p:txBody>
      </p:sp>
    </p:spTree>
  </p:cSld>
  <p:clrMapOvr>
    <a:masterClrMapping/>
  </p:clrMapOvr>
  <p:transition spd="med">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72066" y="71414"/>
            <a:ext cx="3819892" cy="461665"/>
          </a:xfrm>
          <a:prstGeom prst="rect">
            <a:avLst/>
          </a:prstGeom>
          <a:noFill/>
        </p:spPr>
        <p:txBody>
          <a:bodyPr wrap="none" rtlCol="0">
            <a:spAutoFit/>
          </a:bodyPr>
          <a:lstStyle/>
          <a:p>
            <a:r>
              <a:rPr lang="en-GB" sz="2400" b="1" dirty="0" smtClean="0">
                <a:latin typeface="Arial" pitchFamily="34" charset="0"/>
                <a:cs typeface="Arial" pitchFamily="34" charset="0"/>
              </a:rPr>
              <a:t>Types of Fission Reactor</a:t>
            </a:r>
            <a:endParaRPr lang="en-US" sz="2400" b="1" dirty="0">
              <a:latin typeface="Arial" pitchFamily="34" charset="0"/>
              <a:cs typeface="Arial" pitchFamily="34" charset="0"/>
            </a:endParaRPr>
          </a:p>
        </p:txBody>
      </p:sp>
      <p:graphicFrame>
        <p:nvGraphicFramePr>
          <p:cNvPr id="3" name="Table 2"/>
          <p:cNvGraphicFramePr>
            <a:graphicFrameLocks noGrp="1"/>
          </p:cNvGraphicFramePr>
          <p:nvPr/>
        </p:nvGraphicFramePr>
        <p:xfrm>
          <a:off x="395536" y="1124744"/>
          <a:ext cx="8305600" cy="4371696"/>
        </p:xfrm>
        <a:graphic>
          <a:graphicData uri="http://schemas.openxmlformats.org/drawingml/2006/table">
            <a:tbl>
              <a:tblPr firstRow="1" bandRow="1">
                <a:tableStyleId>{5C22544A-7EE6-4342-B048-85BDC9FD1C3A}</a:tableStyleId>
              </a:tblPr>
              <a:tblGrid>
                <a:gridCol w="1248816"/>
                <a:gridCol w="3071664"/>
                <a:gridCol w="1728192"/>
                <a:gridCol w="2256928"/>
              </a:tblGrid>
              <a:tr h="546462">
                <a:tc>
                  <a:txBody>
                    <a:bodyPr/>
                    <a:lstStyle/>
                    <a:p>
                      <a:r>
                        <a:rPr lang="en-GB" sz="2000" dirty="0" smtClean="0">
                          <a:latin typeface="Arial" pitchFamily="34" charset="0"/>
                          <a:cs typeface="Arial" pitchFamily="34" charset="0"/>
                        </a:rPr>
                        <a:t>Reactor</a:t>
                      </a:r>
                      <a:endParaRPr lang="en-GB" sz="2000" dirty="0">
                        <a:latin typeface="Arial" pitchFamily="34" charset="0"/>
                        <a:cs typeface="Arial" pitchFamily="34" charset="0"/>
                      </a:endParaRPr>
                    </a:p>
                  </a:txBody>
                  <a:tcPr marL="124584" marR="124584" marT="62292" marB="62292"/>
                </a:tc>
                <a:tc>
                  <a:txBody>
                    <a:bodyPr/>
                    <a:lstStyle/>
                    <a:p>
                      <a:r>
                        <a:rPr lang="en-GB" sz="2000" dirty="0" smtClean="0">
                          <a:latin typeface="Arial" pitchFamily="34" charset="0"/>
                          <a:cs typeface="Arial" pitchFamily="34" charset="0"/>
                        </a:rPr>
                        <a:t>Fuel</a:t>
                      </a:r>
                      <a:endParaRPr lang="en-GB" sz="2000" dirty="0">
                        <a:latin typeface="Arial" pitchFamily="34" charset="0"/>
                        <a:cs typeface="Arial" pitchFamily="34" charset="0"/>
                      </a:endParaRPr>
                    </a:p>
                  </a:txBody>
                  <a:tcPr marL="124584" marR="124584" marT="62292" marB="62292"/>
                </a:tc>
                <a:tc>
                  <a:txBody>
                    <a:bodyPr/>
                    <a:lstStyle/>
                    <a:p>
                      <a:r>
                        <a:rPr lang="en-GB" sz="2000" dirty="0" smtClean="0">
                          <a:latin typeface="Arial" pitchFamily="34" charset="0"/>
                          <a:cs typeface="Arial" pitchFamily="34" charset="0"/>
                        </a:rPr>
                        <a:t>Moderator</a:t>
                      </a:r>
                      <a:endParaRPr lang="en-GB" sz="2000" dirty="0">
                        <a:latin typeface="Arial" pitchFamily="34" charset="0"/>
                        <a:cs typeface="Arial" pitchFamily="34" charset="0"/>
                      </a:endParaRPr>
                    </a:p>
                  </a:txBody>
                  <a:tcPr marL="124584" marR="124584" marT="62292" marB="62292"/>
                </a:tc>
                <a:tc>
                  <a:txBody>
                    <a:bodyPr/>
                    <a:lstStyle/>
                    <a:p>
                      <a:r>
                        <a:rPr lang="en-GB" sz="2000" dirty="0" smtClean="0">
                          <a:latin typeface="Arial" pitchFamily="34" charset="0"/>
                          <a:cs typeface="Arial" pitchFamily="34" charset="0"/>
                        </a:rPr>
                        <a:t>Coolant</a:t>
                      </a:r>
                      <a:endParaRPr lang="en-GB" sz="2000" dirty="0">
                        <a:latin typeface="Arial" pitchFamily="34" charset="0"/>
                        <a:cs typeface="Arial" pitchFamily="34" charset="0"/>
                      </a:endParaRPr>
                    </a:p>
                  </a:txBody>
                  <a:tcPr marL="124584" marR="124584" marT="62292" marB="62292"/>
                </a:tc>
              </a:tr>
              <a:tr h="546462">
                <a:tc>
                  <a:txBody>
                    <a:bodyPr/>
                    <a:lstStyle/>
                    <a:p>
                      <a:r>
                        <a:rPr lang="en-GB" sz="2000" dirty="0" smtClean="0">
                          <a:latin typeface="Arial" pitchFamily="34" charset="0"/>
                          <a:cs typeface="Arial" pitchFamily="34" charset="0"/>
                        </a:rPr>
                        <a:t>PWR</a:t>
                      </a:r>
                      <a:endParaRPr lang="en-GB" sz="2000" dirty="0">
                        <a:latin typeface="Arial" pitchFamily="34" charset="0"/>
                        <a:cs typeface="Arial" pitchFamily="34" charset="0"/>
                      </a:endParaRPr>
                    </a:p>
                  </a:txBody>
                  <a:tcPr marL="124584" marR="124584" marT="62292" marB="62292"/>
                </a:tc>
                <a:tc>
                  <a:txBody>
                    <a:bodyPr/>
                    <a:lstStyle/>
                    <a:p>
                      <a:r>
                        <a:rPr lang="en-GB" sz="2000" dirty="0" smtClean="0">
                          <a:latin typeface="Arial" pitchFamily="34" charset="0"/>
                          <a:cs typeface="Arial" pitchFamily="34" charset="0"/>
                        </a:rPr>
                        <a:t>Enriched Uranium</a:t>
                      </a:r>
                      <a:endParaRPr lang="en-GB" sz="2000" dirty="0">
                        <a:latin typeface="Arial" pitchFamily="34" charset="0"/>
                        <a:cs typeface="Arial" pitchFamily="34" charset="0"/>
                      </a:endParaRPr>
                    </a:p>
                  </a:txBody>
                  <a:tcPr marL="124584" marR="124584" marT="62292" marB="62292"/>
                </a:tc>
                <a:tc>
                  <a:txBody>
                    <a:bodyPr/>
                    <a:lstStyle/>
                    <a:p>
                      <a:r>
                        <a:rPr lang="en-GB" sz="2000" dirty="0" smtClean="0">
                          <a:latin typeface="Arial" pitchFamily="34" charset="0"/>
                          <a:cs typeface="Arial" pitchFamily="34" charset="0"/>
                        </a:rPr>
                        <a:t>Light water</a:t>
                      </a:r>
                      <a:endParaRPr lang="en-GB" sz="2000" dirty="0">
                        <a:latin typeface="Arial" pitchFamily="34" charset="0"/>
                        <a:cs typeface="Arial" pitchFamily="34" charset="0"/>
                      </a:endParaRPr>
                    </a:p>
                  </a:txBody>
                  <a:tcPr marL="124584" marR="124584" marT="62292" marB="62292"/>
                </a:tc>
                <a:tc>
                  <a:txBody>
                    <a:bodyPr/>
                    <a:lstStyle/>
                    <a:p>
                      <a:r>
                        <a:rPr lang="en-GB" sz="2000" dirty="0" smtClean="0">
                          <a:latin typeface="Arial" pitchFamily="34" charset="0"/>
                          <a:cs typeface="Arial" pitchFamily="34" charset="0"/>
                        </a:rPr>
                        <a:t>Light water</a:t>
                      </a:r>
                      <a:endParaRPr lang="en-GB" sz="2000" dirty="0">
                        <a:latin typeface="Arial" pitchFamily="34" charset="0"/>
                        <a:cs typeface="Arial" pitchFamily="34" charset="0"/>
                      </a:endParaRPr>
                    </a:p>
                  </a:txBody>
                  <a:tcPr marL="124584" marR="124584" marT="62292" marB="62292"/>
                </a:tc>
              </a:tr>
              <a:tr h="546462">
                <a:tc>
                  <a:txBody>
                    <a:bodyPr/>
                    <a:lstStyle/>
                    <a:p>
                      <a:r>
                        <a:rPr lang="en-GB" sz="2000" dirty="0" smtClean="0">
                          <a:latin typeface="Arial" pitchFamily="34" charset="0"/>
                          <a:cs typeface="Arial" pitchFamily="34" charset="0"/>
                        </a:rPr>
                        <a:t>BWR</a:t>
                      </a:r>
                      <a:endParaRPr lang="en-GB" sz="2000" dirty="0">
                        <a:latin typeface="Arial" pitchFamily="34" charset="0"/>
                        <a:cs typeface="Arial" pitchFamily="34" charset="0"/>
                      </a:endParaRPr>
                    </a:p>
                  </a:txBody>
                  <a:tcPr marL="124584" marR="124584" marT="62292" marB="6229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000" dirty="0" smtClean="0">
                          <a:latin typeface="Arial" pitchFamily="34" charset="0"/>
                          <a:cs typeface="Arial" pitchFamily="34" charset="0"/>
                        </a:rPr>
                        <a:t>Enriched Uranium</a:t>
                      </a:r>
                    </a:p>
                  </a:txBody>
                  <a:tcPr marL="124584" marR="124584" marT="62292" marB="62292"/>
                </a:tc>
                <a:tc>
                  <a:txBody>
                    <a:bodyPr/>
                    <a:lstStyle/>
                    <a:p>
                      <a:r>
                        <a:rPr lang="en-GB" sz="2000" dirty="0" smtClean="0">
                          <a:latin typeface="Arial" pitchFamily="34" charset="0"/>
                          <a:cs typeface="Arial" pitchFamily="34" charset="0"/>
                        </a:rPr>
                        <a:t>Light water</a:t>
                      </a:r>
                      <a:endParaRPr lang="en-GB" sz="2000" dirty="0">
                        <a:latin typeface="Arial" pitchFamily="34" charset="0"/>
                        <a:cs typeface="Arial" pitchFamily="34" charset="0"/>
                      </a:endParaRPr>
                    </a:p>
                  </a:txBody>
                  <a:tcPr marL="124584" marR="124584" marT="62292" marB="62292"/>
                </a:tc>
                <a:tc>
                  <a:txBody>
                    <a:bodyPr/>
                    <a:lstStyle/>
                    <a:p>
                      <a:r>
                        <a:rPr lang="en-GB" sz="2000" dirty="0" smtClean="0">
                          <a:latin typeface="Arial" pitchFamily="34" charset="0"/>
                          <a:cs typeface="Arial" pitchFamily="34" charset="0"/>
                        </a:rPr>
                        <a:t>Light</a:t>
                      </a:r>
                      <a:r>
                        <a:rPr lang="en-GB" sz="2000" baseline="0" dirty="0" smtClean="0">
                          <a:latin typeface="Arial" pitchFamily="34" charset="0"/>
                          <a:cs typeface="Arial" pitchFamily="34" charset="0"/>
                        </a:rPr>
                        <a:t> water/steam</a:t>
                      </a:r>
                      <a:endParaRPr lang="en-GB" sz="2000" dirty="0">
                        <a:latin typeface="Arial" pitchFamily="34" charset="0"/>
                        <a:cs typeface="Arial" pitchFamily="34" charset="0"/>
                      </a:endParaRPr>
                    </a:p>
                  </a:txBody>
                  <a:tcPr marL="124584" marR="124584" marT="62292" marB="62292"/>
                </a:tc>
              </a:tr>
              <a:tr h="546462">
                <a:tc>
                  <a:txBody>
                    <a:bodyPr/>
                    <a:lstStyle/>
                    <a:p>
                      <a:r>
                        <a:rPr lang="en-GB" sz="2000" dirty="0" err="1" smtClean="0">
                          <a:latin typeface="Arial" pitchFamily="34" charset="0"/>
                          <a:cs typeface="Arial" pitchFamily="34" charset="0"/>
                        </a:rPr>
                        <a:t>Magnox</a:t>
                      </a:r>
                      <a:endParaRPr lang="en-GB" sz="2000" dirty="0">
                        <a:latin typeface="Arial" pitchFamily="34" charset="0"/>
                        <a:cs typeface="Arial" pitchFamily="34" charset="0"/>
                      </a:endParaRPr>
                    </a:p>
                  </a:txBody>
                  <a:tcPr marL="124584" marR="124584" marT="62292" marB="62292"/>
                </a:tc>
                <a:tc>
                  <a:txBody>
                    <a:bodyPr/>
                    <a:lstStyle/>
                    <a:p>
                      <a:r>
                        <a:rPr lang="en-GB" sz="2000" dirty="0" smtClean="0">
                          <a:latin typeface="Arial" pitchFamily="34" charset="0"/>
                          <a:cs typeface="Arial" pitchFamily="34" charset="0"/>
                        </a:rPr>
                        <a:t>Natural Uranium</a:t>
                      </a:r>
                      <a:endParaRPr lang="en-GB" sz="2000" dirty="0">
                        <a:latin typeface="Arial" pitchFamily="34" charset="0"/>
                        <a:cs typeface="Arial" pitchFamily="34" charset="0"/>
                      </a:endParaRPr>
                    </a:p>
                  </a:txBody>
                  <a:tcPr marL="124584" marR="124584" marT="62292" marB="62292"/>
                </a:tc>
                <a:tc>
                  <a:txBody>
                    <a:bodyPr/>
                    <a:lstStyle/>
                    <a:p>
                      <a:r>
                        <a:rPr lang="en-GB" sz="2000" dirty="0" smtClean="0">
                          <a:latin typeface="Arial" pitchFamily="34" charset="0"/>
                          <a:cs typeface="Arial" pitchFamily="34" charset="0"/>
                        </a:rPr>
                        <a:t>Graphite</a:t>
                      </a:r>
                      <a:endParaRPr lang="en-GB" sz="2000" dirty="0">
                        <a:latin typeface="Arial" pitchFamily="34" charset="0"/>
                        <a:cs typeface="Arial" pitchFamily="34" charset="0"/>
                      </a:endParaRPr>
                    </a:p>
                  </a:txBody>
                  <a:tcPr marL="124584" marR="124584" marT="62292" marB="62292"/>
                </a:tc>
                <a:tc>
                  <a:txBody>
                    <a:bodyPr/>
                    <a:lstStyle/>
                    <a:p>
                      <a:r>
                        <a:rPr lang="en-GB" sz="2000" dirty="0" smtClean="0">
                          <a:latin typeface="Arial" pitchFamily="34" charset="0"/>
                          <a:cs typeface="Arial" pitchFamily="34" charset="0"/>
                        </a:rPr>
                        <a:t>CO</a:t>
                      </a:r>
                      <a:r>
                        <a:rPr lang="en-GB" sz="2000" baseline="-25000" dirty="0" smtClean="0">
                          <a:latin typeface="Arial" pitchFamily="34" charset="0"/>
                          <a:cs typeface="Arial" pitchFamily="34" charset="0"/>
                        </a:rPr>
                        <a:t>2</a:t>
                      </a:r>
                      <a:r>
                        <a:rPr lang="en-GB" sz="2000" dirty="0" smtClean="0">
                          <a:latin typeface="Arial" pitchFamily="34" charset="0"/>
                          <a:cs typeface="Arial" pitchFamily="34" charset="0"/>
                        </a:rPr>
                        <a:t> gas</a:t>
                      </a:r>
                      <a:endParaRPr lang="en-GB" sz="2000" dirty="0">
                        <a:latin typeface="Arial" pitchFamily="34" charset="0"/>
                        <a:cs typeface="Arial" pitchFamily="34" charset="0"/>
                      </a:endParaRPr>
                    </a:p>
                  </a:txBody>
                  <a:tcPr marL="124584" marR="124584" marT="62292" marB="62292"/>
                </a:tc>
              </a:tr>
              <a:tr h="546462">
                <a:tc>
                  <a:txBody>
                    <a:bodyPr/>
                    <a:lstStyle/>
                    <a:p>
                      <a:r>
                        <a:rPr lang="en-GB" sz="2000" dirty="0" smtClean="0">
                          <a:latin typeface="Arial" pitchFamily="34" charset="0"/>
                          <a:cs typeface="Arial" pitchFamily="34" charset="0"/>
                        </a:rPr>
                        <a:t>AGR</a:t>
                      </a:r>
                      <a:endParaRPr lang="en-GB" sz="2000" dirty="0">
                        <a:latin typeface="Arial" pitchFamily="34" charset="0"/>
                        <a:cs typeface="Arial" pitchFamily="34" charset="0"/>
                      </a:endParaRPr>
                    </a:p>
                  </a:txBody>
                  <a:tcPr marL="124584" marR="124584" marT="62292" marB="6229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000" dirty="0" smtClean="0">
                          <a:latin typeface="Arial" pitchFamily="34" charset="0"/>
                          <a:cs typeface="Arial" pitchFamily="34" charset="0"/>
                        </a:rPr>
                        <a:t>Enriched Uranium</a:t>
                      </a:r>
                    </a:p>
                  </a:txBody>
                  <a:tcPr marL="124584" marR="124584" marT="62292" marB="62292"/>
                </a:tc>
                <a:tc>
                  <a:txBody>
                    <a:bodyPr/>
                    <a:lstStyle/>
                    <a:p>
                      <a:r>
                        <a:rPr lang="en-GB" sz="2000" dirty="0" smtClean="0">
                          <a:latin typeface="Arial" pitchFamily="34" charset="0"/>
                          <a:cs typeface="Arial" pitchFamily="34" charset="0"/>
                        </a:rPr>
                        <a:t>Graphite</a:t>
                      </a:r>
                      <a:endParaRPr lang="en-GB" sz="2000" dirty="0">
                        <a:latin typeface="Arial" pitchFamily="34" charset="0"/>
                        <a:cs typeface="Arial" pitchFamily="34" charset="0"/>
                      </a:endParaRPr>
                    </a:p>
                  </a:txBody>
                  <a:tcPr marL="124584" marR="124584" marT="62292" marB="6229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000" dirty="0" smtClean="0">
                          <a:latin typeface="Arial" pitchFamily="34" charset="0"/>
                          <a:cs typeface="Arial" pitchFamily="34" charset="0"/>
                        </a:rPr>
                        <a:t>CO</a:t>
                      </a:r>
                      <a:r>
                        <a:rPr lang="en-GB" sz="2000" baseline="-25000" dirty="0" smtClean="0">
                          <a:latin typeface="Arial" pitchFamily="34" charset="0"/>
                          <a:cs typeface="Arial" pitchFamily="34" charset="0"/>
                        </a:rPr>
                        <a:t>2</a:t>
                      </a:r>
                      <a:r>
                        <a:rPr lang="en-GB" sz="2000" dirty="0" smtClean="0">
                          <a:latin typeface="Arial" pitchFamily="34" charset="0"/>
                          <a:cs typeface="Arial" pitchFamily="34" charset="0"/>
                        </a:rPr>
                        <a:t> gas</a:t>
                      </a:r>
                    </a:p>
                  </a:txBody>
                  <a:tcPr marL="124584" marR="124584" marT="62292" marB="62292"/>
                </a:tc>
              </a:tr>
              <a:tr h="546462">
                <a:tc>
                  <a:txBody>
                    <a:bodyPr/>
                    <a:lstStyle/>
                    <a:p>
                      <a:r>
                        <a:rPr lang="en-GB" sz="2000" dirty="0" smtClean="0">
                          <a:latin typeface="Arial" pitchFamily="34" charset="0"/>
                          <a:cs typeface="Arial" pitchFamily="34" charset="0"/>
                        </a:rPr>
                        <a:t>CANDU</a:t>
                      </a:r>
                      <a:endParaRPr lang="en-GB" sz="2000" dirty="0">
                        <a:latin typeface="Arial" pitchFamily="34" charset="0"/>
                        <a:cs typeface="Arial" pitchFamily="34" charset="0"/>
                      </a:endParaRPr>
                    </a:p>
                  </a:txBody>
                  <a:tcPr marL="124584" marR="124584" marT="62292" marB="6229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000" dirty="0" smtClean="0">
                          <a:latin typeface="Arial" pitchFamily="34" charset="0"/>
                          <a:cs typeface="Arial" pitchFamily="34" charset="0"/>
                        </a:rPr>
                        <a:t>Natural Uranium</a:t>
                      </a:r>
                    </a:p>
                  </a:txBody>
                  <a:tcPr marL="124584" marR="124584" marT="62292" marB="62292"/>
                </a:tc>
                <a:tc>
                  <a:txBody>
                    <a:bodyPr/>
                    <a:lstStyle/>
                    <a:p>
                      <a:r>
                        <a:rPr lang="en-GB" sz="2000" dirty="0" smtClean="0">
                          <a:latin typeface="Arial" pitchFamily="34" charset="0"/>
                          <a:cs typeface="Arial" pitchFamily="34" charset="0"/>
                        </a:rPr>
                        <a:t>Heavy</a:t>
                      </a:r>
                      <a:r>
                        <a:rPr lang="en-GB" sz="2000" baseline="0" dirty="0" smtClean="0">
                          <a:latin typeface="Arial" pitchFamily="34" charset="0"/>
                          <a:cs typeface="Arial" pitchFamily="34" charset="0"/>
                        </a:rPr>
                        <a:t> water</a:t>
                      </a:r>
                      <a:endParaRPr lang="en-GB" sz="2000" dirty="0">
                        <a:latin typeface="Arial" pitchFamily="34" charset="0"/>
                        <a:cs typeface="Arial" pitchFamily="34" charset="0"/>
                      </a:endParaRPr>
                    </a:p>
                  </a:txBody>
                  <a:tcPr marL="124584" marR="124584" marT="62292" marB="62292"/>
                </a:tc>
                <a:tc>
                  <a:txBody>
                    <a:bodyPr/>
                    <a:lstStyle/>
                    <a:p>
                      <a:r>
                        <a:rPr lang="en-GB" sz="2000" dirty="0" smtClean="0">
                          <a:latin typeface="Arial" pitchFamily="34" charset="0"/>
                          <a:cs typeface="Arial" pitchFamily="34" charset="0"/>
                        </a:rPr>
                        <a:t>Heavy water</a:t>
                      </a:r>
                      <a:endParaRPr lang="en-GB" sz="2000" dirty="0">
                        <a:latin typeface="Arial" pitchFamily="34" charset="0"/>
                        <a:cs typeface="Arial" pitchFamily="34" charset="0"/>
                      </a:endParaRPr>
                    </a:p>
                  </a:txBody>
                  <a:tcPr marL="124584" marR="124584" marT="62292" marB="62292"/>
                </a:tc>
              </a:tr>
              <a:tr h="546462">
                <a:tc>
                  <a:txBody>
                    <a:bodyPr/>
                    <a:lstStyle/>
                    <a:p>
                      <a:r>
                        <a:rPr lang="en-GB" sz="2000" dirty="0" smtClean="0">
                          <a:latin typeface="Arial" pitchFamily="34" charset="0"/>
                          <a:cs typeface="Arial" pitchFamily="34" charset="0"/>
                        </a:rPr>
                        <a:t>RBMK</a:t>
                      </a:r>
                      <a:endParaRPr lang="en-GB" sz="2000" dirty="0">
                        <a:latin typeface="Arial" pitchFamily="34" charset="0"/>
                        <a:cs typeface="Arial" pitchFamily="34" charset="0"/>
                      </a:endParaRPr>
                    </a:p>
                  </a:txBody>
                  <a:tcPr marL="124584" marR="124584" marT="62292" marB="6229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000" dirty="0" smtClean="0">
                          <a:latin typeface="Arial" pitchFamily="34" charset="0"/>
                          <a:cs typeface="Arial" pitchFamily="34" charset="0"/>
                        </a:rPr>
                        <a:t>Enriched Uranium</a:t>
                      </a:r>
                    </a:p>
                  </a:txBody>
                  <a:tcPr marL="124584" marR="124584" marT="62292" marB="62292"/>
                </a:tc>
                <a:tc>
                  <a:txBody>
                    <a:bodyPr/>
                    <a:lstStyle/>
                    <a:p>
                      <a:r>
                        <a:rPr lang="en-GB" sz="2000" dirty="0" smtClean="0">
                          <a:latin typeface="Arial" pitchFamily="34" charset="0"/>
                          <a:cs typeface="Arial" pitchFamily="34" charset="0"/>
                        </a:rPr>
                        <a:t>Graphite</a:t>
                      </a:r>
                      <a:endParaRPr lang="en-GB" sz="2000" dirty="0">
                        <a:latin typeface="Arial" pitchFamily="34" charset="0"/>
                        <a:cs typeface="Arial" pitchFamily="34" charset="0"/>
                      </a:endParaRPr>
                    </a:p>
                  </a:txBody>
                  <a:tcPr marL="124584" marR="124584" marT="62292" marB="6229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000" dirty="0" smtClean="0">
                          <a:latin typeface="Arial" pitchFamily="34" charset="0"/>
                          <a:cs typeface="Arial" pitchFamily="34" charset="0"/>
                        </a:rPr>
                        <a:t>Light</a:t>
                      </a:r>
                      <a:r>
                        <a:rPr lang="en-GB" sz="2000" baseline="0" dirty="0" smtClean="0">
                          <a:latin typeface="Arial" pitchFamily="34" charset="0"/>
                          <a:cs typeface="Arial" pitchFamily="34" charset="0"/>
                        </a:rPr>
                        <a:t> water/steam</a:t>
                      </a:r>
                      <a:endParaRPr lang="en-GB" sz="2000" dirty="0" smtClean="0">
                        <a:latin typeface="Arial" pitchFamily="34" charset="0"/>
                        <a:cs typeface="Arial" pitchFamily="34" charset="0"/>
                      </a:endParaRPr>
                    </a:p>
                  </a:txBody>
                  <a:tcPr marL="124584" marR="124584" marT="62292" marB="62292"/>
                </a:tc>
              </a:tr>
              <a:tr h="546462">
                <a:tc>
                  <a:txBody>
                    <a:bodyPr/>
                    <a:lstStyle/>
                    <a:p>
                      <a:r>
                        <a:rPr lang="en-GB" sz="2000" dirty="0" smtClean="0">
                          <a:latin typeface="Arial" pitchFamily="34" charset="0"/>
                          <a:cs typeface="Arial" pitchFamily="34" charset="0"/>
                        </a:rPr>
                        <a:t>LMFBR</a:t>
                      </a:r>
                      <a:endParaRPr lang="en-GB" sz="2000" dirty="0">
                        <a:latin typeface="Arial" pitchFamily="34" charset="0"/>
                        <a:cs typeface="Arial" pitchFamily="34" charset="0"/>
                      </a:endParaRPr>
                    </a:p>
                  </a:txBody>
                  <a:tcPr marL="124584" marR="124584" marT="62292" marB="6229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000" dirty="0" smtClean="0">
                          <a:latin typeface="Arial" pitchFamily="34" charset="0"/>
                          <a:cs typeface="Arial" pitchFamily="34" charset="0"/>
                        </a:rPr>
                        <a:t>Highly</a:t>
                      </a:r>
                      <a:r>
                        <a:rPr lang="en-GB" sz="2000" baseline="0" dirty="0" smtClean="0">
                          <a:latin typeface="Arial" pitchFamily="34" charset="0"/>
                          <a:cs typeface="Arial" pitchFamily="34" charset="0"/>
                        </a:rPr>
                        <a:t> </a:t>
                      </a:r>
                      <a:r>
                        <a:rPr lang="en-GB" sz="2000" dirty="0" smtClean="0">
                          <a:latin typeface="Arial" pitchFamily="34" charset="0"/>
                          <a:cs typeface="Arial" pitchFamily="34" charset="0"/>
                        </a:rPr>
                        <a:t>Enriched Uranium</a:t>
                      </a:r>
                    </a:p>
                  </a:txBody>
                  <a:tcPr marL="124584" marR="124584" marT="62292" marB="62292"/>
                </a:tc>
                <a:tc>
                  <a:txBody>
                    <a:bodyPr/>
                    <a:lstStyle/>
                    <a:p>
                      <a:r>
                        <a:rPr lang="en-GB" sz="2000" dirty="0" smtClean="0">
                          <a:latin typeface="Arial" pitchFamily="34" charset="0"/>
                          <a:cs typeface="Arial" pitchFamily="34" charset="0"/>
                        </a:rPr>
                        <a:t>None</a:t>
                      </a:r>
                      <a:endParaRPr lang="en-GB" sz="2000" dirty="0">
                        <a:latin typeface="Arial" pitchFamily="34" charset="0"/>
                        <a:cs typeface="Arial" pitchFamily="34" charset="0"/>
                      </a:endParaRPr>
                    </a:p>
                  </a:txBody>
                  <a:tcPr marL="124584" marR="124584" marT="62292" marB="62292"/>
                </a:tc>
                <a:tc>
                  <a:txBody>
                    <a:bodyPr/>
                    <a:lstStyle/>
                    <a:p>
                      <a:r>
                        <a:rPr lang="en-GB" sz="2000" dirty="0" smtClean="0">
                          <a:latin typeface="Arial" pitchFamily="34" charset="0"/>
                          <a:cs typeface="Arial" pitchFamily="34" charset="0"/>
                        </a:rPr>
                        <a:t>Liquid sodium</a:t>
                      </a:r>
                      <a:endParaRPr lang="en-GB" sz="2000" dirty="0">
                        <a:latin typeface="Arial" pitchFamily="34" charset="0"/>
                        <a:cs typeface="Arial" pitchFamily="34" charset="0"/>
                      </a:endParaRPr>
                    </a:p>
                  </a:txBody>
                  <a:tcPr marL="124584" marR="124584" marT="62292" marB="62292"/>
                </a:tc>
              </a:tr>
            </a:tbl>
          </a:graphicData>
        </a:graphic>
      </p:graphicFrame>
    </p:spTree>
  </p:cSld>
  <p:clrMapOvr>
    <a:masterClrMapping/>
  </p:clrMapOvr>
  <p:transition spd="med">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79512" y="1044760"/>
          <a:ext cx="8762152" cy="4760504"/>
        </p:xfrm>
        <a:graphic>
          <a:graphicData uri="http://schemas.openxmlformats.org/drawingml/2006/table">
            <a:tbl>
              <a:tblPr firstRow="1" bandRow="1">
                <a:tableStyleId>{5C22544A-7EE6-4342-B048-85BDC9FD1C3A}</a:tableStyleId>
              </a:tblPr>
              <a:tblGrid>
                <a:gridCol w="1849384"/>
                <a:gridCol w="1440160"/>
                <a:gridCol w="936104"/>
                <a:gridCol w="781296"/>
                <a:gridCol w="1251736"/>
                <a:gridCol w="1251736"/>
                <a:gridCol w="1251736"/>
              </a:tblGrid>
              <a:tr h="533031">
                <a:tc>
                  <a:txBody>
                    <a:bodyPr/>
                    <a:lstStyle/>
                    <a:p>
                      <a:r>
                        <a:rPr lang="en-GB" sz="1400" dirty="0" smtClean="0">
                          <a:latin typeface="Arial" pitchFamily="34" charset="0"/>
                          <a:cs typeface="Arial" pitchFamily="34" charset="0"/>
                        </a:rPr>
                        <a:t>Reactor Type</a:t>
                      </a:r>
                      <a:endParaRPr lang="en-GB" sz="1400" dirty="0">
                        <a:latin typeface="Arial" pitchFamily="34" charset="0"/>
                        <a:cs typeface="Arial" pitchFamily="34" charset="0"/>
                      </a:endParaRPr>
                    </a:p>
                  </a:txBody>
                  <a:tcPr marL="131432" marR="131432" marT="65716" marB="65716"/>
                </a:tc>
                <a:tc>
                  <a:txBody>
                    <a:bodyPr/>
                    <a:lstStyle/>
                    <a:p>
                      <a:r>
                        <a:rPr lang="en-GB" sz="1400" dirty="0" smtClean="0">
                          <a:latin typeface="Arial" pitchFamily="34" charset="0"/>
                          <a:cs typeface="Arial" pitchFamily="34" charset="0"/>
                        </a:rPr>
                        <a:t>Main Countries</a:t>
                      </a:r>
                      <a:endParaRPr lang="en-GB" sz="1400" dirty="0">
                        <a:latin typeface="Arial" pitchFamily="34" charset="0"/>
                        <a:cs typeface="Arial" pitchFamily="34" charset="0"/>
                      </a:endParaRPr>
                    </a:p>
                  </a:txBody>
                  <a:tcPr marL="131432" marR="131432" marT="65716" marB="65716"/>
                </a:tc>
                <a:tc>
                  <a:txBody>
                    <a:bodyPr/>
                    <a:lstStyle/>
                    <a:p>
                      <a:r>
                        <a:rPr lang="en-GB" sz="1400" dirty="0" smtClean="0">
                          <a:latin typeface="Arial" pitchFamily="34" charset="0"/>
                          <a:cs typeface="Arial" pitchFamily="34" charset="0"/>
                        </a:rPr>
                        <a:t>Number</a:t>
                      </a:r>
                      <a:endParaRPr lang="en-GB" sz="1400" dirty="0">
                        <a:latin typeface="Arial" pitchFamily="34" charset="0"/>
                        <a:cs typeface="Arial" pitchFamily="34" charset="0"/>
                      </a:endParaRPr>
                    </a:p>
                  </a:txBody>
                  <a:tcPr marL="131432" marR="131432" marT="65716" marB="65716"/>
                </a:tc>
                <a:tc>
                  <a:txBody>
                    <a:bodyPr/>
                    <a:lstStyle/>
                    <a:p>
                      <a:r>
                        <a:rPr lang="en-GB" sz="1400" dirty="0" err="1" smtClean="0">
                          <a:latin typeface="Arial" pitchFamily="34" charset="0"/>
                          <a:cs typeface="Arial" pitchFamily="34" charset="0"/>
                        </a:rPr>
                        <a:t>GWe</a:t>
                      </a:r>
                      <a:endParaRPr lang="en-GB" sz="1400" dirty="0">
                        <a:latin typeface="Arial" pitchFamily="34" charset="0"/>
                        <a:cs typeface="Arial" pitchFamily="34" charset="0"/>
                      </a:endParaRPr>
                    </a:p>
                  </a:txBody>
                  <a:tcPr marL="131432" marR="131432" marT="65716" marB="65716"/>
                </a:tc>
                <a:tc>
                  <a:txBody>
                    <a:bodyPr/>
                    <a:lstStyle/>
                    <a:p>
                      <a:r>
                        <a:rPr lang="en-GB" sz="1400" dirty="0" smtClean="0">
                          <a:latin typeface="Arial" pitchFamily="34" charset="0"/>
                          <a:cs typeface="Arial" pitchFamily="34" charset="0"/>
                        </a:rPr>
                        <a:t>Fuel</a:t>
                      </a:r>
                      <a:endParaRPr lang="en-GB" sz="1400" dirty="0">
                        <a:latin typeface="Arial" pitchFamily="34" charset="0"/>
                        <a:cs typeface="Arial" pitchFamily="34" charset="0"/>
                      </a:endParaRPr>
                    </a:p>
                  </a:txBody>
                  <a:tcPr marL="131432" marR="131432" marT="65716" marB="65716"/>
                </a:tc>
                <a:tc>
                  <a:txBody>
                    <a:bodyPr/>
                    <a:lstStyle/>
                    <a:p>
                      <a:r>
                        <a:rPr lang="en-GB" sz="1400" dirty="0" smtClean="0">
                          <a:latin typeface="Arial" pitchFamily="34" charset="0"/>
                          <a:cs typeface="Arial" pitchFamily="34" charset="0"/>
                        </a:rPr>
                        <a:t>Coolant</a:t>
                      </a:r>
                      <a:endParaRPr lang="en-GB" sz="1400" dirty="0">
                        <a:latin typeface="Arial" pitchFamily="34" charset="0"/>
                        <a:cs typeface="Arial" pitchFamily="34" charset="0"/>
                      </a:endParaRPr>
                    </a:p>
                  </a:txBody>
                  <a:tcPr marL="131432" marR="131432" marT="65716" marB="65716"/>
                </a:tc>
                <a:tc>
                  <a:txBody>
                    <a:bodyPr/>
                    <a:lstStyle/>
                    <a:p>
                      <a:r>
                        <a:rPr lang="en-GB" sz="1400" dirty="0" smtClean="0">
                          <a:latin typeface="Arial" pitchFamily="34" charset="0"/>
                          <a:cs typeface="Arial" pitchFamily="34" charset="0"/>
                        </a:rPr>
                        <a:t>Moderator</a:t>
                      </a:r>
                      <a:endParaRPr lang="en-GB" sz="1400" dirty="0">
                        <a:latin typeface="Arial" pitchFamily="34" charset="0"/>
                        <a:cs typeface="Arial" pitchFamily="34" charset="0"/>
                      </a:endParaRPr>
                    </a:p>
                  </a:txBody>
                  <a:tcPr marL="131432" marR="131432" marT="65716" marB="65716"/>
                </a:tc>
              </a:tr>
              <a:tr h="533031">
                <a:tc>
                  <a:txBody>
                    <a:bodyPr/>
                    <a:lstStyle/>
                    <a:p>
                      <a:r>
                        <a:rPr lang="en-GB" sz="1400" dirty="0" smtClean="0">
                          <a:latin typeface="Arial" pitchFamily="34" charset="0"/>
                          <a:cs typeface="Arial" pitchFamily="34" charset="0"/>
                        </a:rPr>
                        <a:t>Pressurised water reactor (PWR)</a:t>
                      </a:r>
                      <a:endParaRPr lang="en-GB" sz="1400" dirty="0">
                        <a:latin typeface="Arial" pitchFamily="34" charset="0"/>
                        <a:cs typeface="Arial" pitchFamily="34" charset="0"/>
                      </a:endParaRPr>
                    </a:p>
                  </a:txBody>
                  <a:tcPr marL="131432" marR="131432" marT="65716" marB="65716"/>
                </a:tc>
                <a:tc>
                  <a:txBody>
                    <a:bodyPr/>
                    <a:lstStyle/>
                    <a:p>
                      <a:r>
                        <a:rPr lang="en-GB" sz="1400" dirty="0" smtClean="0">
                          <a:latin typeface="Arial" pitchFamily="34" charset="0"/>
                          <a:cs typeface="Arial" pitchFamily="34" charset="0"/>
                        </a:rPr>
                        <a:t>US, France, Japan,</a:t>
                      </a:r>
                      <a:r>
                        <a:rPr lang="en-GB" sz="1400" baseline="0" dirty="0" smtClean="0">
                          <a:latin typeface="Arial" pitchFamily="34" charset="0"/>
                          <a:cs typeface="Arial" pitchFamily="34" charset="0"/>
                        </a:rPr>
                        <a:t> Russia, China</a:t>
                      </a:r>
                      <a:endParaRPr lang="en-GB" sz="1400" dirty="0">
                        <a:latin typeface="Arial" pitchFamily="34" charset="0"/>
                        <a:cs typeface="Arial" pitchFamily="34" charset="0"/>
                      </a:endParaRPr>
                    </a:p>
                  </a:txBody>
                  <a:tcPr marL="131432" marR="131432" marT="65716" marB="65716"/>
                </a:tc>
                <a:tc>
                  <a:txBody>
                    <a:bodyPr/>
                    <a:lstStyle/>
                    <a:p>
                      <a:r>
                        <a:rPr lang="en-GB" sz="1400" dirty="0" smtClean="0">
                          <a:latin typeface="Arial" pitchFamily="34" charset="0"/>
                          <a:cs typeface="Arial" pitchFamily="34" charset="0"/>
                        </a:rPr>
                        <a:t>265</a:t>
                      </a:r>
                      <a:endParaRPr lang="en-GB" sz="1400" dirty="0">
                        <a:latin typeface="Arial" pitchFamily="34" charset="0"/>
                        <a:cs typeface="Arial" pitchFamily="34" charset="0"/>
                      </a:endParaRPr>
                    </a:p>
                  </a:txBody>
                  <a:tcPr marL="131432" marR="131432" marT="65716" marB="65716"/>
                </a:tc>
                <a:tc>
                  <a:txBody>
                    <a:bodyPr/>
                    <a:lstStyle/>
                    <a:p>
                      <a:r>
                        <a:rPr lang="en-GB" sz="1400" dirty="0" smtClean="0">
                          <a:latin typeface="Arial" pitchFamily="34" charset="0"/>
                          <a:cs typeface="Arial" pitchFamily="34" charset="0"/>
                        </a:rPr>
                        <a:t>251.6</a:t>
                      </a:r>
                      <a:endParaRPr lang="en-GB" sz="1400" dirty="0">
                        <a:latin typeface="Arial" pitchFamily="34" charset="0"/>
                        <a:cs typeface="Arial" pitchFamily="34" charset="0"/>
                      </a:endParaRPr>
                    </a:p>
                  </a:txBody>
                  <a:tcPr marL="131432" marR="131432" marT="65716" marB="65716"/>
                </a:tc>
                <a:tc>
                  <a:txBody>
                    <a:bodyPr/>
                    <a:lstStyle/>
                    <a:p>
                      <a:r>
                        <a:rPr lang="en-GB" sz="1400" dirty="0" smtClean="0">
                          <a:latin typeface="Arial" pitchFamily="34" charset="0"/>
                          <a:cs typeface="Arial" pitchFamily="34" charset="0"/>
                        </a:rPr>
                        <a:t>Enriched UO</a:t>
                      </a:r>
                      <a:r>
                        <a:rPr lang="en-GB" sz="1400" baseline="-25000" dirty="0" smtClean="0">
                          <a:latin typeface="Arial" pitchFamily="34" charset="0"/>
                          <a:cs typeface="Arial" pitchFamily="34" charset="0"/>
                        </a:rPr>
                        <a:t>2</a:t>
                      </a:r>
                      <a:endParaRPr lang="en-GB" sz="1400" baseline="-25000" dirty="0">
                        <a:latin typeface="Arial" pitchFamily="34" charset="0"/>
                        <a:cs typeface="Arial" pitchFamily="34" charset="0"/>
                      </a:endParaRPr>
                    </a:p>
                  </a:txBody>
                  <a:tcPr marL="131432" marR="131432" marT="65716" marB="65716"/>
                </a:tc>
                <a:tc>
                  <a:txBody>
                    <a:bodyPr/>
                    <a:lstStyle/>
                    <a:p>
                      <a:r>
                        <a:rPr lang="en-GB" sz="1400" dirty="0" smtClean="0">
                          <a:latin typeface="Arial" pitchFamily="34" charset="0"/>
                          <a:cs typeface="Arial" pitchFamily="34" charset="0"/>
                        </a:rPr>
                        <a:t>Water</a:t>
                      </a:r>
                      <a:endParaRPr lang="en-GB" sz="1400" dirty="0">
                        <a:latin typeface="Arial" pitchFamily="34" charset="0"/>
                        <a:cs typeface="Arial" pitchFamily="34" charset="0"/>
                      </a:endParaRPr>
                    </a:p>
                  </a:txBody>
                  <a:tcPr marL="131432" marR="131432" marT="65716" marB="65716"/>
                </a:tc>
                <a:tc>
                  <a:txBody>
                    <a:bodyPr/>
                    <a:lstStyle/>
                    <a:p>
                      <a:r>
                        <a:rPr lang="en-GB" sz="1400" dirty="0" smtClean="0">
                          <a:latin typeface="Arial" pitchFamily="34" charset="0"/>
                          <a:cs typeface="Arial" pitchFamily="34" charset="0"/>
                        </a:rPr>
                        <a:t>Water</a:t>
                      </a:r>
                      <a:endParaRPr lang="en-GB" sz="1400" dirty="0">
                        <a:latin typeface="Arial" pitchFamily="34" charset="0"/>
                        <a:cs typeface="Arial" pitchFamily="34" charset="0"/>
                      </a:endParaRPr>
                    </a:p>
                  </a:txBody>
                  <a:tcPr marL="131432" marR="131432" marT="65716" marB="65716"/>
                </a:tc>
              </a:tr>
              <a:tr h="533031">
                <a:tc>
                  <a:txBody>
                    <a:bodyPr/>
                    <a:lstStyle/>
                    <a:p>
                      <a:r>
                        <a:rPr lang="en-GB" sz="1400" dirty="0" smtClean="0">
                          <a:latin typeface="Arial" pitchFamily="34" charset="0"/>
                          <a:cs typeface="Arial" pitchFamily="34" charset="0"/>
                        </a:rPr>
                        <a:t>Boiling Water Reactor (BWR)</a:t>
                      </a:r>
                      <a:endParaRPr lang="en-GB" sz="1400" dirty="0">
                        <a:latin typeface="Arial" pitchFamily="34" charset="0"/>
                        <a:cs typeface="Arial" pitchFamily="34" charset="0"/>
                      </a:endParaRPr>
                    </a:p>
                  </a:txBody>
                  <a:tcPr marL="131432" marR="131432" marT="65716" marB="65716"/>
                </a:tc>
                <a:tc>
                  <a:txBody>
                    <a:bodyPr/>
                    <a:lstStyle/>
                    <a:p>
                      <a:r>
                        <a:rPr lang="en-GB" sz="1400" dirty="0" smtClean="0">
                          <a:latin typeface="Arial" pitchFamily="34" charset="0"/>
                          <a:cs typeface="Arial" pitchFamily="34" charset="0"/>
                        </a:rPr>
                        <a:t>US, Japan, Sweden</a:t>
                      </a:r>
                      <a:endParaRPr lang="en-GB" sz="1400" dirty="0">
                        <a:latin typeface="Arial" pitchFamily="34" charset="0"/>
                        <a:cs typeface="Arial" pitchFamily="34" charset="0"/>
                      </a:endParaRPr>
                    </a:p>
                  </a:txBody>
                  <a:tcPr marL="131432" marR="131432" marT="65716" marB="65716"/>
                </a:tc>
                <a:tc>
                  <a:txBody>
                    <a:bodyPr/>
                    <a:lstStyle/>
                    <a:p>
                      <a:r>
                        <a:rPr lang="en-GB" sz="1400" dirty="0" smtClean="0">
                          <a:latin typeface="Arial" pitchFamily="34" charset="0"/>
                          <a:cs typeface="Arial" pitchFamily="34" charset="0"/>
                        </a:rPr>
                        <a:t>94</a:t>
                      </a:r>
                      <a:endParaRPr lang="en-GB" sz="1400" dirty="0">
                        <a:latin typeface="Arial" pitchFamily="34" charset="0"/>
                        <a:cs typeface="Arial" pitchFamily="34" charset="0"/>
                      </a:endParaRPr>
                    </a:p>
                  </a:txBody>
                  <a:tcPr marL="131432" marR="131432" marT="65716" marB="65716"/>
                </a:tc>
                <a:tc>
                  <a:txBody>
                    <a:bodyPr/>
                    <a:lstStyle/>
                    <a:p>
                      <a:r>
                        <a:rPr lang="en-GB" sz="1400" dirty="0" smtClean="0">
                          <a:latin typeface="Arial" pitchFamily="34" charset="0"/>
                          <a:cs typeface="Arial" pitchFamily="34" charset="0"/>
                        </a:rPr>
                        <a:t>86.4</a:t>
                      </a:r>
                      <a:endParaRPr lang="en-GB" sz="1400" dirty="0">
                        <a:latin typeface="Arial" pitchFamily="34" charset="0"/>
                        <a:cs typeface="Arial" pitchFamily="34" charset="0"/>
                      </a:endParaRPr>
                    </a:p>
                  </a:txBody>
                  <a:tcPr marL="131432" marR="131432" marT="65716" marB="6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smtClean="0">
                          <a:latin typeface="Arial" pitchFamily="34" charset="0"/>
                          <a:cs typeface="Arial" pitchFamily="34" charset="0"/>
                        </a:rPr>
                        <a:t>Enriched UO</a:t>
                      </a:r>
                      <a:r>
                        <a:rPr lang="en-GB" sz="1400" baseline="-25000" dirty="0" smtClean="0">
                          <a:latin typeface="Arial" pitchFamily="34" charset="0"/>
                          <a:cs typeface="Arial" pitchFamily="34" charset="0"/>
                        </a:rPr>
                        <a:t>2</a:t>
                      </a:r>
                    </a:p>
                  </a:txBody>
                  <a:tcPr marL="131432" marR="131432" marT="65716" marB="65716"/>
                </a:tc>
                <a:tc>
                  <a:txBody>
                    <a:bodyPr/>
                    <a:lstStyle/>
                    <a:p>
                      <a:r>
                        <a:rPr lang="en-GB" sz="1400" dirty="0" smtClean="0">
                          <a:latin typeface="Arial" pitchFamily="34" charset="0"/>
                          <a:cs typeface="Arial" pitchFamily="34" charset="0"/>
                        </a:rPr>
                        <a:t>Water</a:t>
                      </a:r>
                      <a:endParaRPr lang="en-GB" sz="1400" dirty="0">
                        <a:latin typeface="Arial" pitchFamily="34" charset="0"/>
                        <a:cs typeface="Arial" pitchFamily="34" charset="0"/>
                      </a:endParaRPr>
                    </a:p>
                  </a:txBody>
                  <a:tcPr marL="131432" marR="131432" marT="65716" marB="65716"/>
                </a:tc>
                <a:tc>
                  <a:txBody>
                    <a:bodyPr/>
                    <a:lstStyle/>
                    <a:p>
                      <a:r>
                        <a:rPr lang="en-GB" sz="1400" dirty="0" smtClean="0">
                          <a:latin typeface="Arial" pitchFamily="34" charset="0"/>
                          <a:cs typeface="Arial" pitchFamily="34" charset="0"/>
                        </a:rPr>
                        <a:t>Water</a:t>
                      </a:r>
                      <a:endParaRPr lang="en-GB" sz="1400" dirty="0">
                        <a:latin typeface="Arial" pitchFamily="34" charset="0"/>
                        <a:cs typeface="Arial" pitchFamily="34" charset="0"/>
                      </a:endParaRPr>
                    </a:p>
                  </a:txBody>
                  <a:tcPr marL="131432" marR="131432" marT="65716" marB="65716"/>
                </a:tc>
              </a:tr>
              <a:tr h="533031">
                <a:tc>
                  <a:txBody>
                    <a:bodyPr/>
                    <a:lstStyle/>
                    <a:p>
                      <a:r>
                        <a:rPr lang="en-GB" sz="1400" dirty="0" smtClean="0">
                          <a:latin typeface="Arial" pitchFamily="34" charset="0"/>
                          <a:cs typeface="Arial" pitchFamily="34" charset="0"/>
                        </a:rPr>
                        <a:t>Pressurised heavy</a:t>
                      </a:r>
                      <a:r>
                        <a:rPr lang="en-GB" sz="1400" baseline="0" dirty="0" smtClean="0">
                          <a:latin typeface="Arial" pitchFamily="34" charset="0"/>
                          <a:cs typeface="Arial" pitchFamily="34" charset="0"/>
                        </a:rPr>
                        <a:t> water reactor “</a:t>
                      </a:r>
                      <a:r>
                        <a:rPr lang="en-GB" sz="1400" baseline="0" dirty="0" err="1" smtClean="0">
                          <a:latin typeface="Arial" pitchFamily="34" charset="0"/>
                          <a:cs typeface="Arial" pitchFamily="34" charset="0"/>
                        </a:rPr>
                        <a:t>Candu</a:t>
                      </a:r>
                      <a:r>
                        <a:rPr lang="en-GB" sz="1400" baseline="0" dirty="0" smtClean="0">
                          <a:latin typeface="Arial" pitchFamily="34" charset="0"/>
                          <a:cs typeface="Arial" pitchFamily="34" charset="0"/>
                        </a:rPr>
                        <a:t>”</a:t>
                      </a:r>
                      <a:endParaRPr lang="en-GB" sz="1400" dirty="0">
                        <a:latin typeface="Arial" pitchFamily="34" charset="0"/>
                        <a:cs typeface="Arial" pitchFamily="34" charset="0"/>
                      </a:endParaRPr>
                    </a:p>
                  </a:txBody>
                  <a:tcPr marL="131432" marR="131432" marT="65716" marB="65716"/>
                </a:tc>
                <a:tc>
                  <a:txBody>
                    <a:bodyPr/>
                    <a:lstStyle/>
                    <a:p>
                      <a:r>
                        <a:rPr lang="en-GB" sz="1400" dirty="0" smtClean="0">
                          <a:latin typeface="Arial" pitchFamily="34" charset="0"/>
                          <a:cs typeface="Arial" pitchFamily="34" charset="0"/>
                        </a:rPr>
                        <a:t>Canada</a:t>
                      </a:r>
                      <a:endParaRPr lang="en-GB" sz="1400" dirty="0">
                        <a:latin typeface="Arial" pitchFamily="34" charset="0"/>
                        <a:cs typeface="Arial" pitchFamily="34" charset="0"/>
                      </a:endParaRPr>
                    </a:p>
                  </a:txBody>
                  <a:tcPr marL="131432" marR="131432" marT="65716" marB="65716"/>
                </a:tc>
                <a:tc>
                  <a:txBody>
                    <a:bodyPr/>
                    <a:lstStyle/>
                    <a:p>
                      <a:r>
                        <a:rPr lang="en-GB" sz="1400" dirty="0" smtClean="0">
                          <a:latin typeface="Arial" pitchFamily="34" charset="0"/>
                          <a:cs typeface="Arial" pitchFamily="34" charset="0"/>
                        </a:rPr>
                        <a:t>44</a:t>
                      </a:r>
                      <a:endParaRPr lang="en-GB" sz="1400" dirty="0">
                        <a:latin typeface="Arial" pitchFamily="34" charset="0"/>
                        <a:cs typeface="Arial" pitchFamily="34" charset="0"/>
                      </a:endParaRPr>
                    </a:p>
                  </a:txBody>
                  <a:tcPr marL="131432" marR="131432" marT="65716" marB="65716"/>
                </a:tc>
                <a:tc>
                  <a:txBody>
                    <a:bodyPr/>
                    <a:lstStyle/>
                    <a:p>
                      <a:r>
                        <a:rPr lang="en-GB" sz="1400" dirty="0" smtClean="0">
                          <a:latin typeface="Arial" pitchFamily="34" charset="0"/>
                          <a:cs typeface="Arial" pitchFamily="34" charset="0"/>
                        </a:rPr>
                        <a:t>24.3</a:t>
                      </a:r>
                      <a:endParaRPr lang="en-GB" sz="1400" dirty="0">
                        <a:latin typeface="Arial" pitchFamily="34" charset="0"/>
                        <a:cs typeface="Arial" pitchFamily="34" charset="0"/>
                      </a:endParaRPr>
                    </a:p>
                  </a:txBody>
                  <a:tcPr marL="131432" marR="131432" marT="65716" marB="65716"/>
                </a:tc>
                <a:tc>
                  <a:txBody>
                    <a:bodyPr/>
                    <a:lstStyle/>
                    <a:p>
                      <a:r>
                        <a:rPr lang="en-GB" sz="1400" dirty="0" smtClean="0">
                          <a:latin typeface="Arial" pitchFamily="34" charset="0"/>
                          <a:cs typeface="Arial" pitchFamily="34" charset="0"/>
                        </a:rPr>
                        <a:t>Natural UO</a:t>
                      </a:r>
                      <a:r>
                        <a:rPr lang="en-GB" sz="1400" baseline="-25000" dirty="0" smtClean="0">
                          <a:latin typeface="Arial" pitchFamily="34" charset="0"/>
                          <a:cs typeface="Arial" pitchFamily="34" charset="0"/>
                        </a:rPr>
                        <a:t>2</a:t>
                      </a:r>
                      <a:endParaRPr lang="en-GB" sz="1400" baseline="-25000" dirty="0">
                        <a:latin typeface="Arial" pitchFamily="34" charset="0"/>
                        <a:cs typeface="Arial" pitchFamily="34" charset="0"/>
                      </a:endParaRPr>
                    </a:p>
                  </a:txBody>
                  <a:tcPr marL="131432" marR="131432" marT="65716" marB="65716"/>
                </a:tc>
                <a:tc>
                  <a:txBody>
                    <a:bodyPr/>
                    <a:lstStyle/>
                    <a:p>
                      <a:r>
                        <a:rPr lang="en-GB" sz="1400" dirty="0" smtClean="0">
                          <a:latin typeface="Arial" pitchFamily="34" charset="0"/>
                          <a:cs typeface="Arial" pitchFamily="34" charset="0"/>
                        </a:rPr>
                        <a:t>Heavy water</a:t>
                      </a:r>
                      <a:endParaRPr lang="en-GB" sz="1400" dirty="0">
                        <a:latin typeface="Arial" pitchFamily="34" charset="0"/>
                        <a:cs typeface="Arial" pitchFamily="34" charset="0"/>
                      </a:endParaRPr>
                    </a:p>
                  </a:txBody>
                  <a:tcPr marL="131432" marR="131432" marT="65716" marB="65716"/>
                </a:tc>
                <a:tc>
                  <a:txBody>
                    <a:bodyPr/>
                    <a:lstStyle/>
                    <a:p>
                      <a:r>
                        <a:rPr lang="en-GB" sz="1400" dirty="0" smtClean="0">
                          <a:latin typeface="Arial" pitchFamily="34" charset="0"/>
                          <a:cs typeface="Arial" pitchFamily="34" charset="0"/>
                        </a:rPr>
                        <a:t>Heavy Water</a:t>
                      </a:r>
                      <a:endParaRPr lang="en-GB" sz="1400" dirty="0">
                        <a:latin typeface="Arial" pitchFamily="34" charset="0"/>
                        <a:cs typeface="Arial" pitchFamily="34" charset="0"/>
                      </a:endParaRPr>
                    </a:p>
                  </a:txBody>
                  <a:tcPr marL="131432" marR="131432" marT="65716" marB="65716"/>
                </a:tc>
              </a:tr>
              <a:tr h="533031">
                <a:tc>
                  <a:txBody>
                    <a:bodyPr/>
                    <a:lstStyle/>
                    <a:p>
                      <a:r>
                        <a:rPr lang="en-GB" sz="1400" dirty="0" smtClean="0">
                          <a:latin typeface="Arial" pitchFamily="34" charset="0"/>
                          <a:cs typeface="Arial" pitchFamily="34" charset="0"/>
                        </a:rPr>
                        <a:t>Gas cooled reactor</a:t>
                      </a:r>
                    </a:p>
                    <a:p>
                      <a:r>
                        <a:rPr lang="en-GB" sz="1400" dirty="0" smtClean="0">
                          <a:latin typeface="Arial" pitchFamily="34" charset="0"/>
                          <a:cs typeface="Arial" pitchFamily="34" charset="0"/>
                        </a:rPr>
                        <a:t>(AGR</a:t>
                      </a:r>
                      <a:r>
                        <a:rPr lang="en-GB" sz="1400" baseline="0" dirty="0" smtClean="0">
                          <a:latin typeface="Arial" pitchFamily="34" charset="0"/>
                          <a:cs typeface="Arial" pitchFamily="34" charset="0"/>
                        </a:rPr>
                        <a:t> &amp; </a:t>
                      </a:r>
                      <a:r>
                        <a:rPr lang="en-GB" sz="1400" baseline="0" dirty="0" err="1" smtClean="0">
                          <a:latin typeface="Arial" pitchFamily="34" charset="0"/>
                          <a:cs typeface="Arial" pitchFamily="34" charset="0"/>
                        </a:rPr>
                        <a:t>Magnox</a:t>
                      </a:r>
                      <a:r>
                        <a:rPr lang="en-GB" sz="1400" baseline="0" dirty="0" smtClean="0">
                          <a:latin typeface="Arial" pitchFamily="34" charset="0"/>
                          <a:cs typeface="Arial" pitchFamily="34" charset="0"/>
                        </a:rPr>
                        <a:t>)</a:t>
                      </a:r>
                      <a:endParaRPr lang="en-GB" sz="1400" dirty="0">
                        <a:latin typeface="Arial" pitchFamily="34" charset="0"/>
                        <a:cs typeface="Arial" pitchFamily="34" charset="0"/>
                      </a:endParaRPr>
                    </a:p>
                  </a:txBody>
                  <a:tcPr marL="131432" marR="131432" marT="65716" marB="65716"/>
                </a:tc>
                <a:tc>
                  <a:txBody>
                    <a:bodyPr/>
                    <a:lstStyle/>
                    <a:p>
                      <a:r>
                        <a:rPr lang="en-GB" sz="1400" dirty="0" smtClean="0">
                          <a:latin typeface="Arial" pitchFamily="34" charset="0"/>
                          <a:cs typeface="Arial" pitchFamily="34" charset="0"/>
                        </a:rPr>
                        <a:t>UK</a:t>
                      </a:r>
                      <a:endParaRPr lang="en-GB" sz="1400" dirty="0">
                        <a:latin typeface="Arial" pitchFamily="34" charset="0"/>
                        <a:cs typeface="Arial" pitchFamily="34" charset="0"/>
                      </a:endParaRPr>
                    </a:p>
                  </a:txBody>
                  <a:tcPr marL="131432" marR="131432" marT="65716" marB="65716"/>
                </a:tc>
                <a:tc>
                  <a:txBody>
                    <a:bodyPr/>
                    <a:lstStyle/>
                    <a:p>
                      <a:r>
                        <a:rPr lang="en-GB" sz="1400" dirty="0" smtClean="0">
                          <a:latin typeface="Arial" pitchFamily="34" charset="0"/>
                          <a:cs typeface="Arial" pitchFamily="34" charset="0"/>
                        </a:rPr>
                        <a:t>18</a:t>
                      </a:r>
                      <a:endParaRPr lang="en-GB" sz="1400" dirty="0">
                        <a:latin typeface="Arial" pitchFamily="34" charset="0"/>
                        <a:cs typeface="Arial" pitchFamily="34" charset="0"/>
                      </a:endParaRPr>
                    </a:p>
                  </a:txBody>
                  <a:tcPr marL="131432" marR="131432" marT="65716" marB="65716"/>
                </a:tc>
                <a:tc>
                  <a:txBody>
                    <a:bodyPr/>
                    <a:lstStyle/>
                    <a:p>
                      <a:r>
                        <a:rPr lang="en-GB" sz="1400" dirty="0" smtClean="0">
                          <a:latin typeface="Arial" pitchFamily="34" charset="0"/>
                          <a:cs typeface="Arial" pitchFamily="34" charset="0"/>
                        </a:rPr>
                        <a:t>10.8</a:t>
                      </a:r>
                      <a:endParaRPr lang="en-GB" sz="1400" dirty="0">
                        <a:latin typeface="Arial" pitchFamily="34" charset="0"/>
                        <a:cs typeface="Arial" pitchFamily="34" charset="0"/>
                      </a:endParaRPr>
                    </a:p>
                  </a:txBody>
                  <a:tcPr marL="131432" marR="131432" marT="65716" marB="65716"/>
                </a:tc>
                <a:tc>
                  <a:txBody>
                    <a:bodyPr/>
                    <a:lstStyle/>
                    <a:p>
                      <a:r>
                        <a:rPr lang="en-GB" sz="1400" dirty="0" smtClean="0">
                          <a:latin typeface="Arial" pitchFamily="34" charset="0"/>
                          <a:cs typeface="Arial" pitchFamily="34" charset="0"/>
                        </a:rPr>
                        <a:t>Natural U</a:t>
                      </a:r>
                    </a:p>
                    <a:p>
                      <a:r>
                        <a:rPr lang="en-GB" sz="1400" dirty="0" smtClean="0">
                          <a:latin typeface="Arial" pitchFamily="34" charset="0"/>
                          <a:cs typeface="Arial" pitchFamily="34" charset="0"/>
                        </a:rPr>
                        <a:t>Enriched</a:t>
                      </a:r>
                      <a:r>
                        <a:rPr lang="en-GB" sz="1400" baseline="0" dirty="0" smtClean="0">
                          <a:latin typeface="Arial" pitchFamily="34" charset="0"/>
                          <a:cs typeface="Arial" pitchFamily="34" charset="0"/>
                        </a:rPr>
                        <a:t> UO</a:t>
                      </a:r>
                      <a:r>
                        <a:rPr lang="en-GB" sz="1400" baseline="-25000" dirty="0" smtClean="0">
                          <a:latin typeface="Arial" pitchFamily="34" charset="0"/>
                          <a:cs typeface="Arial" pitchFamily="34" charset="0"/>
                        </a:rPr>
                        <a:t>2</a:t>
                      </a:r>
                      <a:endParaRPr lang="en-GB" sz="1400" baseline="-25000" dirty="0">
                        <a:latin typeface="Arial" pitchFamily="34" charset="0"/>
                        <a:cs typeface="Arial" pitchFamily="34" charset="0"/>
                      </a:endParaRPr>
                    </a:p>
                  </a:txBody>
                  <a:tcPr marL="131432" marR="131432" marT="65716" marB="65716"/>
                </a:tc>
                <a:tc>
                  <a:txBody>
                    <a:bodyPr/>
                    <a:lstStyle/>
                    <a:p>
                      <a:r>
                        <a:rPr lang="en-GB" sz="1400" dirty="0" smtClean="0">
                          <a:latin typeface="Arial" pitchFamily="34" charset="0"/>
                          <a:cs typeface="Arial" pitchFamily="34" charset="0"/>
                        </a:rPr>
                        <a:t>CO</a:t>
                      </a:r>
                      <a:r>
                        <a:rPr lang="en-GB" sz="1400" baseline="-25000" dirty="0" smtClean="0">
                          <a:latin typeface="Arial" pitchFamily="34" charset="0"/>
                          <a:cs typeface="Arial" pitchFamily="34" charset="0"/>
                        </a:rPr>
                        <a:t>2</a:t>
                      </a:r>
                      <a:endParaRPr lang="en-GB" sz="1400" baseline="-25000" dirty="0">
                        <a:latin typeface="Arial" pitchFamily="34" charset="0"/>
                        <a:cs typeface="Arial" pitchFamily="34" charset="0"/>
                      </a:endParaRPr>
                    </a:p>
                  </a:txBody>
                  <a:tcPr marL="131432" marR="131432" marT="65716" marB="65716"/>
                </a:tc>
                <a:tc>
                  <a:txBody>
                    <a:bodyPr/>
                    <a:lstStyle/>
                    <a:p>
                      <a:r>
                        <a:rPr lang="en-GB" sz="1400" dirty="0" smtClean="0">
                          <a:latin typeface="Arial" pitchFamily="34" charset="0"/>
                          <a:cs typeface="Arial" pitchFamily="34" charset="0"/>
                        </a:rPr>
                        <a:t>Graphite</a:t>
                      </a:r>
                      <a:endParaRPr lang="en-GB" sz="1400" dirty="0">
                        <a:latin typeface="Arial" pitchFamily="34" charset="0"/>
                        <a:cs typeface="Arial" pitchFamily="34" charset="0"/>
                      </a:endParaRPr>
                    </a:p>
                  </a:txBody>
                  <a:tcPr marL="131432" marR="131432" marT="65716" marB="65716"/>
                </a:tc>
              </a:tr>
              <a:tr h="533031">
                <a:tc>
                  <a:txBody>
                    <a:bodyPr/>
                    <a:lstStyle/>
                    <a:p>
                      <a:r>
                        <a:rPr lang="en-GB" sz="1400" dirty="0" smtClean="0">
                          <a:latin typeface="Arial" pitchFamily="34" charset="0"/>
                          <a:cs typeface="Arial" pitchFamily="34" charset="0"/>
                        </a:rPr>
                        <a:t>Light</a:t>
                      </a:r>
                      <a:r>
                        <a:rPr lang="en-GB" sz="1400" baseline="0" dirty="0" smtClean="0">
                          <a:latin typeface="Arial" pitchFamily="34" charset="0"/>
                          <a:cs typeface="Arial" pitchFamily="34" charset="0"/>
                        </a:rPr>
                        <a:t> water graphite reactor (RBMK)</a:t>
                      </a:r>
                      <a:endParaRPr lang="en-GB" sz="1400" dirty="0">
                        <a:latin typeface="Arial" pitchFamily="34" charset="0"/>
                        <a:cs typeface="Arial" pitchFamily="34" charset="0"/>
                      </a:endParaRPr>
                    </a:p>
                  </a:txBody>
                  <a:tcPr marL="131432" marR="131432" marT="65716" marB="65716"/>
                </a:tc>
                <a:tc>
                  <a:txBody>
                    <a:bodyPr/>
                    <a:lstStyle/>
                    <a:p>
                      <a:r>
                        <a:rPr lang="en-GB" sz="1400" dirty="0" smtClean="0">
                          <a:latin typeface="Arial" pitchFamily="34" charset="0"/>
                          <a:cs typeface="Arial" pitchFamily="34" charset="0"/>
                        </a:rPr>
                        <a:t>Russia</a:t>
                      </a:r>
                      <a:endParaRPr lang="en-GB" sz="1400" dirty="0">
                        <a:latin typeface="Arial" pitchFamily="34" charset="0"/>
                        <a:cs typeface="Arial" pitchFamily="34" charset="0"/>
                      </a:endParaRPr>
                    </a:p>
                  </a:txBody>
                  <a:tcPr marL="131432" marR="131432" marT="65716" marB="65716"/>
                </a:tc>
                <a:tc>
                  <a:txBody>
                    <a:bodyPr/>
                    <a:lstStyle/>
                    <a:p>
                      <a:r>
                        <a:rPr lang="en-GB" sz="1400" dirty="0" smtClean="0">
                          <a:latin typeface="Arial" pitchFamily="34" charset="0"/>
                          <a:cs typeface="Arial" pitchFamily="34" charset="0"/>
                        </a:rPr>
                        <a:t>12</a:t>
                      </a:r>
                      <a:endParaRPr lang="en-GB" sz="1400" dirty="0">
                        <a:latin typeface="Arial" pitchFamily="34" charset="0"/>
                        <a:cs typeface="Arial" pitchFamily="34" charset="0"/>
                      </a:endParaRPr>
                    </a:p>
                  </a:txBody>
                  <a:tcPr marL="131432" marR="131432" marT="65716" marB="65716"/>
                </a:tc>
                <a:tc>
                  <a:txBody>
                    <a:bodyPr/>
                    <a:lstStyle/>
                    <a:p>
                      <a:r>
                        <a:rPr lang="en-GB" sz="1400" dirty="0" smtClean="0">
                          <a:latin typeface="Arial" pitchFamily="34" charset="0"/>
                          <a:cs typeface="Arial" pitchFamily="34" charset="0"/>
                        </a:rPr>
                        <a:t>12.3</a:t>
                      </a:r>
                      <a:endParaRPr lang="en-GB" sz="1400" dirty="0">
                        <a:latin typeface="Arial" pitchFamily="34" charset="0"/>
                        <a:cs typeface="Arial" pitchFamily="34" charset="0"/>
                      </a:endParaRPr>
                    </a:p>
                  </a:txBody>
                  <a:tcPr marL="131432" marR="131432" marT="65716" marB="6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smtClean="0">
                          <a:latin typeface="Arial" pitchFamily="34" charset="0"/>
                          <a:cs typeface="Arial" pitchFamily="34" charset="0"/>
                        </a:rPr>
                        <a:t>Enriched UO</a:t>
                      </a:r>
                      <a:r>
                        <a:rPr lang="en-GB" sz="1400" baseline="-25000" dirty="0" smtClean="0">
                          <a:latin typeface="Arial" pitchFamily="34" charset="0"/>
                          <a:cs typeface="Arial" pitchFamily="34" charset="0"/>
                        </a:rPr>
                        <a:t>2</a:t>
                      </a:r>
                    </a:p>
                  </a:txBody>
                  <a:tcPr marL="131432" marR="131432" marT="65716" marB="65716"/>
                </a:tc>
                <a:tc>
                  <a:txBody>
                    <a:bodyPr/>
                    <a:lstStyle/>
                    <a:p>
                      <a:r>
                        <a:rPr lang="en-GB" sz="1400" dirty="0" smtClean="0">
                          <a:latin typeface="Arial" pitchFamily="34" charset="0"/>
                          <a:cs typeface="Arial" pitchFamily="34" charset="0"/>
                        </a:rPr>
                        <a:t>Water</a:t>
                      </a:r>
                      <a:endParaRPr lang="en-GB" sz="1400" dirty="0">
                        <a:latin typeface="Arial" pitchFamily="34" charset="0"/>
                        <a:cs typeface="Arial" pitchFamily="34" charset="0"/>
                      </a:endParaRPr>
                    </a:p>
                  </a:txBody>
                  <a:tcPr marL="131432" marR="131432" marT="65716" marB="65716"/>
                </a:tc>
                <a:tc>
                  <a:txBody>
                    <a:bodyPr/>
                    <a:lstStyle/>
                    <a:p>
                      <a:r>
                        <a:rPr lang="en-GB" sz="1400" dirty="0" smtClean="0">
                          <a:latin typeface="Arial" pitchFamily="34" charset="0"/>
                          <a:cs typeface="Arial" pitchFamily="34" charset="0"/>
                        </a:rPr>
                        <a:t>Graphite</a:t>
                      </a:r>
                      <a:endParaRPr lang="en-GB" sz="1400" dirty="0">
                        <a:latin typeface="Arial" pitchFamily="34" charset="0"/>
                        <a:cs typeface="Arial" pitchFamily="34" charset="0"/>
                      </a:endParaRPr>
                    </a:p>
                  </a:txBody>
                  <a:tcPr marL="131432" marR="131432" marT="65716" marB="65716"/>
                </a:tc>
              </a:tr>
              <a:tr h="533031">
                <a:tc>
                  <a:txBody>
                    <a:bodyPr/>
                    <a:lstStyle/>
                    <a:p>
                      <a:r>
                        <a:rPr lang="en-GB" sz="1400" dirty="0" smtClean="0">
                          <a:latin typeface="Arial" pitchFamily="34" charset="0"/>
                          <a:cs typeface="Arial" pitchFamily="34" charset="0"/>
                        </a:rPr>
                        <a:t>Fast neutron reactor (FBR)</a:t>
                      </a:r>
                      <a:endParaRPr lang="en-GB" sz="1400" dirty="0">
                        <a:latin typeface="Arial" pitchFamily="34" charset="0"/>
                        <a:cs typeface="Arial" pitchFamily="34" charset="0"/>
                      </a:endParaRPr>
                    </a:p>
                  </a:txBody>
                  <a:tcPr marL="131432" marR="131432" marT="65716" marB="65716"/>
                </a:tc>
                <a:tc>
                  <a:txBody>
                    <a:bodyPr/>
                    <a:lstStyle/>
                    <a:p>
                      <a:r>
                        <a:rPr lang="en-GB" sz="1400" dirty="0" smtClean="0">
                          <a:latin typeface="Arial" pitchFamily="34" charset="0"/>
                          <a:cs typeface="Arial" pitchFamily="34" charset="0"/>
                        </a:rPr>
                        <a:t>Japan,</a:t>
                      </a:r>
                      <a:r>
                        <a:rPr lang="en-GB" sz="1400" baseline="0" dirty="0" smtClean="0">
                          <a:latin typeface="Arial" pitchFamily="34" charset="0"/>
                          <a:cs typeface="Arial" pitchFamily="34" charset="0"/>
                        </a:rPr>
                        <a:t> France, Russia</a:t>
                      </a:r>
                      <a:endParaRPr lang="en-GB" sz="1400" dirty="0">
                        <a:latin typeface="Arial" pitchFamily="34" charset="0"/>
                        <a:cs typeface="Arial" pitchFamily="34" charset="0"/>
                      </a:endParaRPr>
                    </a:p>
                  </a:txBody>
                  <a:tcPr marL="131432" marR="131432" marT="65716" marB="65716"/>
                </a:tc>
                <a:tc>
                  <a:txBody>
                    <a:bodyPr/>
                    <a:lstStyle/>
                    <a:p>
                      <a:r>
                        <a:rPr lang="en-GB" sz="1400" dirty="0" smtClean="0">
                          <a:latin typeface="Arial" pitchFamily="34" charset="0"/>
                          <a:cs typeface="Arial" pitchFamily="34" charset="0"/>
                        </a:rPr>
                        <a:t>4</a:t>
                      </a:r>
                      <a:endParaRPr lang="en-GB" sz="1400" dirty="0">
                        <a:latin typeface="Arial" pitchFamily="34" charset="0"/>
                        <a:cs typeface="Arial" pitchFamily="34" charset="0"/>
                      </a:endParaRPr>
                    </a:p>
                  </a:txBody>
                  <a:tcPr marL="131432" marR="131432" marT="65716" marB="65716"/>
                </a:tc>
                <a:tc>
                  <a:txBody>
                    <a:bodyPr/>
                    <a:lstStyle/>
                    <a:p>
                      <a:r>
                        <a:rPr lang="en-GB" sz="1400" dirty="0" smtClean="0">
                          <a:latin typeface="Arial" pitchFamily="34" charset="0"/>
                          <a:cs typeface="Arial" pitchFamily="34" charset="0"/>
                        </a:rPr>
                        <a:t>1</a:t>
                      </a:r>
                      <a:endParaRPr lang="en-GB" sz="1400" dirty="0">
                        <a:latin typeface="Arial" pitchFamily="34" charset="0"/>
                        <a:cs typeface="Arial" pitchFamily="34" charset="0"/>
                      </a:endParaRPr>
                    </a:p>
                  </a:txBody>
                  <a:tcPr marL="131432" marR="131432" marT="65716" marB="65716"/>
                </a:tc>
                <a:tc>
                  <a:txBody>
                    <a:bodyPr/>
                    <a:lstStyle/>
                    <a:p>
                      <a:r>
                        <a:rPr lang="en-GB" sz="1400" dirty="0" smtClean="0">
                          <a:latin typeface="Arial" pitchFamily="34" charset="0"/>
                          <a:cs typeface="Arial" pitchFamily="34" charset="0"/>
                        </a:rPr>
                        <a:t>PuO</a:t>
                      </a:r>
                      <a:r>
                        <a:rPr lang="en-GB" sz="1400" baseline="-25000" dirty="0" smtClean="0">
                          <a:latin typeface="Arial" pitchFamily="34" charset="0"/>
                          <a:cs typeface="Arial" pitchFamily="34" charset="0"/>
                        </a:rPr>
                        <a:t>2</a:t>
                      </a:r>
                      <a:r>
                        <a:rPr lang="en-GB" sz="1400" baseline="0" dirty="0" smtClean="0">
                          <a:latin typeface="Arial" pitchFamily="34" charset="0"/>
                          <a:cs typeface="Arial" pitchFamily="34" charset="0"/>
                        </a:rPr>
                        <a:t> &amp; UO</a:t>
                      </a:r>
                      <a:r>
                        <a:rPr lang="en-GB" sz="1400" baseline="-25000" dirty="0" smtClean="0">
                          <a:latin typeface="Arial" pitchFamily="34" charset="0"/>
                          <a:cs typeface="Arial" pitchFamily="34" charset="0"/>
                        </a:rPr>
                        <a:t>2</a:t>
                      </a:r>
                      <a:endParaRPr lang="en-GB" sz="1400" baseline="-25000" dirty="0">
                        <a:latin typeface="Arial" pitchFamily="34" charset="0"/>
                        <a:cs typeface="Arial" pitchFamily="34" charset="0"/>
                      </a:endParaRPr>
                    </a:p>
                  </a:txBody>
                  <a:tcPr marL="131432" marR="131432" marT="65716" marB="65716"/>
                </a:tc>
                <a:tc>
                  <a:txBody>
                    <a:bodyPr/>
                    <a:lstStyle/>
                    <a:p>
                      <a:r>
                        <a:rPr lang="en-GB" sz="1400" dirty="0" smtClean="0">
                          <a:latin typeface="Arial" pitchFamily="34" charset="0"/>
                          <a:cs typeface="Arial" pitchFamily="34" charset="0"/>
                        </a:rPr>
                        <a:t>Liquid Sodium</a:t>
                      </a:r>
                      <a:endParaRPr lang="en-GB" sz="1400" dirty="0">
                        <a:latin typeface="Arial" pitchFamily="34" charset="0"/>
                        <a:cs typeface="Arial" pitchFamily="34" charset="0"/>
                      </a:endParaRPr>
                    </a:p>
                  </a:txBody>
                  <a:tcPr marL="131432" marR="131432" marT="65716" marB="65716"/>
                </a:tc>
                <a:tc>
                  <a:txBody>
                    <a:bodyPr/>
                    <a:lstStyle/>
                    <a:p>
                      <a:r>
                        <a:rPr lang="en-GB" sz="1400" dirty="0" smtClean="0">
                          <a:latin typeface="Arial" pitchFamily="34" charset="0"/>
                          <a:cs typeface="Arial" pitchFamily="34" charset="0"/>
                        </a:rPr>
                        <a:t>None</a:t>
                      </a:r>
                      <a:endParaRPr lang="en-GB" sz="1400" dirty="0">
                        <a:latin typeface="Arial" pitchFamily="34" charset="0"/>
                        <a:cs typeface="Arial" pitchFamily="34" charset="0"/>
                      </a:endParaRPr>
                    </a:p>
                  </a:txBody>
                  <a:tcPr marL="131432" marR="131432" marT="65716" marB="65716"/>
                </a:tc>
              </a:tr>
            </a:tbl>
          </a:graphicData>
        </a:graphic>
      </p:graphicFrame>
      <p:sp>
        <p:nvSpPr>
          <p:cNvPr id="3" name="TextBox 2"/>
          <p:cNvSpPr txBox="1"/>
          <p:nvPr/>
        </p:nvSpPr>
        <p:spPr>
          <a:xfrm>
            <a:off x="1000100" y="71414"/>
            <a:ext cx="7879080" cy="461665"/>
          </a:xfrm>
          <a:prstGeom prst="rect">
            <a:avLst/>
          </a:prstGeom>
          <a:noFill/>
        </p:spPr>
        <p:txBody>
          <a:bodyPr wrap="none" rtlCol="0">
            <a:spAutoFit/>
          </a:bodyPr>
          <a:lstStyle/>
          <a:p>
            <a:pPr algn="r"/>
            <a:r>
              <a:rPr lang="en-GB" sz="2400" b="1" dirty="0" smtClean="0">
                <a:latin typeface="Arial" pitchFamily="34" charset="0"/>
                <a:cs typeface="Arial" pitchFamily="34" charset="0"/>
              </a:rPr>
              <a:t>Nuclear Power Plant in Commercial Operation (2008)</a:t>
            </a:r>
            <a:endParaRPr lang="en-US" sz="2400" b="1" dirty="0">
              <a:latin typeface="Arial" pitchFamily="34" charset="0"/>
              <a:cs typeface="Arial" pitchFamily="34" charset="0"/>
            </a:endParaRPr>
          </a:p>
        </p:txBody>
      </p:sp>
    </p:spTree>
  </p:cSld>
  <p:clrMapOvr>
    <a:masterClrMapping/>
  </p:clrMapOvr>
  <p:transition spd="med">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524000" y="1397000"/>
          <a:ext cx="6096000" cy="323596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algn="ctr"/>
                      <a:r>
                        <a:rPr lang="en-GB" dirty="0" smtClean="0">
                          <a:latin typeface="Arial" pitchFamily="34" charset="0"/>
                          <a:cs typeface="Arial" pitchFamily="34" charset="0"/>
                        </a:rPr>
                        <a:t>Reactor Type</a:t>
                      </a:r>
                      <a:endParaRPr lang="en-GB"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Thermal Power</a:t>
                      </a:r>
                    </a:p>
                    <a:p>
                      <a:pPr algn="ctr"/>
                      <a:r>
                        <a:rPr lang="en-GB" dirty="0" smtClean="0">
                          <a:latin typeface="Arial" pitchFamily="34" charset="0"/>
                          <a:cs typeface="Arial" pitchFamily="34" charset="0"/>
                        </a:rPr>
                        <a:t>(MW/m</a:t>
                      </a:r>
                      <a:r>
                        <a:rPr lang="en-GB" baseline="30000" dirty="0" smtClean="0">
                          <a:latin typeface="Arial" pitchFamily="34" charset="0"/>
                          <a:cs typeface="Arial" pitchFamily="34" charset="0"/>
                        </a:rPr>
                        <a:t>3</a:t>
                      </a:r>
                      <a:r>
                        <a:rPr lang="en-GB" dirty="0" smtClean="0">
                          <a:latin typeface="Arial" pitchFamily="34" charset="0"/>
                          <a:cs typeface="Arial" pitchFamily="34" charset="0"/>
                        </a:rPr>
                        <a:t>)</a:t>
                      </a:r>
                      <a:endParaRPr lang="en-GB"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Yield</a:t>
                      </a:r>
                    </a:p>
                    <a:p>
                      <a:pPr algn="ctr"/>
                      <a:r>
                        <a:rPr lang="en-GB" dirty="0" smtClean="0">
                          <a:latin typeface="Arial" pitchFamily="34" charset="0"/>
                          <a:cs typeface="Arial" pitchFamily="34" charset="0"/>
                        </a:rPr>
                        <a:t>(%)</a:t>
                      </a:r>
                      <a:endParaRPr lang="en-GB" dirty="0">
                        <a:latin typeface="Arial" pitchFamily="34" charset="0"/>
                        <a:cs typeface="Arial" pitchFamily="34" charset="0"/>
                      </a:endParaRPr>
                    </a:p>
                  </a:txBody>
                  <a:tcPr/>
                </a:tc>
              </a:tr>
              <a:tr h="370840">
                <a:tc>
                  <a:txBody>
                    <a:bodyPr/>
                    <a:lstStyle/>
                    <a:p>
                      <a:r>
                        <a:rPr lang="en-GB" dirty="0" err="1" smtClean="0">
                          <a:latin typeface="Arial" pitchFamily="34" charset="0"/>
                          <a:cs typeface="Arial" pitchFamily="34" charset="0"/>
                        </a:rPr>
                        <a:t>Magnox</a:t>
                      </a:r>
                      <a:endParaRPr lang="en-GB"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1</a:t>
                      </a:r>
                      <a:endParaRPr lang="en-GB"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30</a:t>
                      </a:r>
                      <a:endParaRPr lang="en-GB" dirty="0">
                        <a:latin typeface="Arial" pitchFamily="34" charset="0"/>
                        <a:cs typeface="Arial" pitchFamily="34" charset="0"/>
                      </a:endParaRPr>
                    </a:p>
                  </a:txBody>
                  <a:tcPr/>
                </a:tc>
              </a:tr>
              <a:tr h="370840">
                <a:tc>
                  <a:txBody>
                    <a:bodyPr/>
                    <a:lstStyle/>
                    <a:p>
                      <a:r>
                        <a:rPr lang="en-GB" dirty="0" smtClean="0">
                          <a:latin typeface="Arial" pitchFamily="34" charset="0"/>
                          <a:cs typeface="Arial" pitchFamily="34" charset="0"/>
                        </a:rPr>
                        <a:t>AGCR</a:t>
                      </a:r>
                      <a:endParaRPr lang="en-GB"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2</a:t>
                      </a:r>
                      <a:endParaRPr lang="en-GB"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41</a:t>
                      </a:r>
                      <a:endParaRPr lang="en-GB" dirty="0">
                        <a:latin typeface="Arial" pitchFamily="34" charset="0"/>
                        <a:cs typeface="Arial" pitchFamily="34" charset="0"/>
                      </a:endParaRPr>
                    </a:p>
                  </a:txBody>
                  <a:tcPr/>
                </a:tc>
              </a:tr>
              <a:tr h="370840">
                <a:tc>
                  <a:txBody>
                    <a:bodyPr/>
                    <a:lstStyle/>
                    <a:p>
                      <a:r>
                        <a:rPr lang="en-GB" dirty="0" smtClean="0">
                          <a:latin typeface="Arial" pitchFamily="34" charset="0"/>
                          <a:cs typeface="Arial" pitchFamily="34" charset="0"/>
                        </a:rPr>
                        <a:t>PWR,</a:t>
                      </a:r>
                      <a:r>
                        <a:rPr lang="en-GB" baseline="0" dirty="0" smtClean="0">
                          <a:latin typeface="Arial" pitchFamily="34" charset="0"/>
                          <a:cs typeface="Arial" pitchFamily="34" charset="0"/>
                        </a:rPr>
                        <a:t> VVER</a:t>
                      </a:r>
                      <a:endParaRPr lang="en-GB"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100</a:t>
                      </a:r>
                      <a:endParaRPr lang="en-GB"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33</a:t>
                      </a:r>
                      <a:endParaRPr lang="en-GB" dirty="0">
                        <a:latin typeface="Arial" pitchFamily="34" charset="0"/>
                        <a:cs typeface="Arial" pitchFamily="34" charset="0"/>
                      </a:endParaRPr>
                    </a:p>
                  </a:txBody>
                  <a:tcPr/>
                </a:tc>
              </a:tr>
              <a:tr h="370840">
                <a:tc>
                  <a:txBody>
                    <a:bodyPr/>
                    <a:lstStyle/>
                    <a:p>
                      <a:r>
                        <a:rPr lang="en-GB" dirty="0" smtClean="0">
                          <a:latin typeface="Arial" pitchFamily="34" charset="0"/>
                          <a:cs typeface="Arial" pitchFamily="34" charset="0"/>
                        </a:rPr>
                        <a:t>BWR</a:t>
                      </a:r>
                      <a:endParaRPr lang="en-GB"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50</a:t>
                      </a:r>
                      <a:endParaRPr lang="en-GB"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33</a:t>
                      </a:r>
                      <a:endParaRPr lang="en-GB" dirty="0">
                        <a:latin typeface="Arial" pitchFamily="34" charset="0"/>
                        <a:cs typeface="Arial" pitchFamily="34" charset="0"/>
                      </a:endParaRPr>
                    </a:p>
                  </a:txBody>
                  <a:tcPr/>
                </a:tc>
              </a:tr>
              <a:tr h="370840">
                <a:tc>
                  <a:txBody>
                    <a:bodyPr/>
                    <a:lstStyle/>
                    <a:p>
                      <a:r>
                        <a:rPr lang="en-GB" dirty="0" err="1" smtClean="0">
                          <a:latin typeface="Arial" pitchFamily="34" charset="0"/>
                          <a:cs typeface="Arial" pitchFamily="34" charset="0"/>
                        </a:rPr>
                        <a:t>Candu</a:t>
                      </a:r>
                      <a:endParaRPr lang="en-GB"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12</a:t>
                      </a:r>
                      <a:endParaRPr lang="en-GB"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29</a:t>
                      </a:r>
                      <a:endParaRPr lang="en-GB" dirty="0">
                        <a:latin typeface="Arial" pitchFamily="34" charset="0"/>
                        <a:cs typeface="Arial" pitchFamily="34" charset="0"/>
                      </a:endParaRPr>
                    </a:p>
                  </a:txBody>
                  <a:tcPr/>
                </a:tc>
              </a:tr>
              <a:tr h="370840">
                <a:tc>
                  <a:txBody>
                    <a:bodyPr/>
                    <a:lstStyle/>
                    <a:p>
                      <a:r>
                        <a:rPr lang="en-GB" dirty="0" smtClean="0">
                          <a:latin typeface="Arial" pitchFamily="34" charset="0"/>
                          <a:cs typeface="Arial" pitchFamily="34" charset="0"/>
                        </a:rPr>
                        <a:t>FBR</a:t>
                      </a:r>
                      <a:endParaRPr lang="en-GB"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500</a:t>
                      </a:r>
                      <a:endParaRPr lang="en-GB"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40</a:t>
                      </a:r>
                      <a:endParaRPr lang="en-GB" dirty="0">
                        <a:latin typeface="Arial" pitchFamily="34" charset="0"/>
                        <a:cs typeface="Arial" pitchFamily="34" charset="0"/>
                      </a:endParaRPr>
                    </a:p>
                  </a:txBody>
                  <a:tcPr/>
                </a:tc>
              </a:tr>
              <a:tr h="370840">
                <a:tc>
                  <a:txBody>
                    <a:bodyPr/>
                    <a:lstStyle/>
                    <a:p>
                      <a:r>
                        <a:rPr lang="en-GB" dirty="0" smtClean="0">
                          <a:latin typeface="Arial" pitchFamily="34" charset="0"/>
                          <a:cs typeface="Arial" pitchFamily="34" charset="0"/>
                        </a:rPr>
                        <a:t>HTR*</a:t>
                      </a:r>
                      <a:endParaRPr lang="en-GB"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8</a:t>
                      </a:r>
                      <a:endParaRPr lang="en-GB"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&gt;45</a:t>
                      </a:r>
                      <a:endParaRPr lang="en-GB" dirty="0">
                        <a:latin typeface="Arial" pitchFamily="34" charset="0"/>
                        <a:cs typeface="Arial" pitchFamily="34" charset="0"/>
                      </a:endParaRPr>
                    </a:p>
                  </a:txBody>
                  <a:tcPr/>
                </a:tc>
              </a:tr>
            </a:tbl>
          </a:graphicData>
        </a:graphic>
      </p:graphicFrame>
      <p:sp>
        <p:nvSpPr>
          <p:cNvPr id="3" name="TextBox 2"/>
          <p:cNvSpPr txBox="1"/>
          <p:nvPr/>
        </p:nvSpPr>
        <p:spPr>
          <a:xfrm>
            <a:off x="6804248" y="6021288"/>
            <a:ext cx="2073003" cy="261610"/>
          </a:xfrm>
          <a:prstGeom prst="rect">
            <a:avLst/>
          </a:prstGeom>
          <a:noFill/>
        </p:spPr>
        <p:txBody>
          <a:bodyPr wrap="none" rtlCol="0">
            <a:spAutoFit/>
          </a:bodyPr>
          <a:lstStyle/>
          <a:p>
            <a:r>
              <a:rPr lang="en-GB" sz="1100" dirty="0" smtClean="0">
                <a:latin typeface="Arial" pitchFamily="34" charset="0"/>
                <a:cs typeface="Arial" pitchFamily="34" charset="0"/>
              </a:rPr>
              <a:t>Source: Ngo &amp; </a:t>
            </a:r>
            <a:r>
              <a:rPr lang="en-GB" sz="1100" dirty="0" err="1" smtClean="0">
                <a:latin typeface="Arial" pitchFamily="34" charset="0"/>
                <a:cs typeface="Arial" pitchFamily="34" charset="0"/>
              </a:rPr>
              <a:t>Natowitz</a:t>
            </a:r>
            <a:r>
              <a:rPr lang="en-GB" sz="1100" dirty="0" smtClean="0">
                <a:latin typeface="Arial" pitchFamily="34" charset="0"/>
                <a:cs typeface="Arial" pitchFamily="34" charset="0"/>
              </a:rPr>
              <a:t>, 2009</a:t>
            </a:r>
            <a:endParaRPr lang="en-GB" sz="1100" dirty="0">
              <a:latin typeface="Arial" pitchFamily="34" charset="0"/>
              <a:cs typeface="Arial" pitchFamily="34" charset="0"/>
            </a:endParaRPr>
          </a:p>
        </p:txBody>
      </p:sp>
      <p:sp>
        <p:nvSpPr>
          <p:cNvPr id="4" name="TextBox 3"/>
          <p:cNvSpPr txBox="1"/>
          <p:nvPr/>
        </p:nvSpPr>
        <p:spPr>
          <a:xfrm>
            <a:off x="1475656" y="4869160"/>
            <a:ext cx="3794180" cy="276999"/>
          </a:xfrm>
          <a:prstGeom prst="rect">
            <a:avLst/>
          </a:prstGeom>
          <a:noFill/>
        </p:spPr>
        <p:txBody>
          <a:bodyPr wrap="none" rtlCol="0">
            <a:spAutoFit/>
          </a:bodyPr>
          <a:lstStyle/>
          <a:p>
            <a:r>
              <a:rPr lang="en-GB" sz="1200" dirty="0" smtClean="0">
                <a:latin typeface="Arial" pitchFamily="34" charset="0"/>
                <a:cs typeface="Arial" pitchFamily="34" charset="0"/>
              </a:rPr>
              <a:t>* High temperature reactor, a generation IV prototype</a:t>
            </a:r>
            <a:endParaRPr lang="en-GB" sz="1200" dirty="0">
              <a:latin typeface="Arial" pitchFamily="34" charset="0"/>
              <a:cs typeface="Arial" pitchFamily="34" charset="0"/>
            </a:endParaRPr>
          </a:p>
        </p:txBody>
      </p:sp>
    </p:spTree>
  </p:cSld>
  <p:clrMapOvr>
    <a:masterClrMapping/>
  </p:clrMapOvr>
  <p:transition spd="med">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86314" y="71414"/>
            <a:ext cx="4092595" cy="461665"/>
          </a:xfrm>
          <a:prstGeom prst="rect">
            <a:avLst/>
          </a:prstGeom>
          <a:noFill/>
        </p:spPr>
        <p:txBody>
          <a:bodyPr wrap="none" rtlCol="0">
            <a:spAutoFit/>
          </a:bodyPr>
          <a:lstStyle/>
          <a:p>
            <a:r>
              <a:rPr lang="en-GB" sz="2400" b="1" dirty="0" smtClean="0">
                <a:latin typeface="Arial" pitchFamily="34" charset="0"/>
                <a:cs typeface="Arial" pitchFamily="34" charset="0"/>
              </a:rPr>
              <a:t>Pressurized Water Reactor</a:t>
            </a:r>
            <a:endParaRPr lang="en-US" sz="2400" b="1" dirty="0">
              <a:latin typeface="Arial" pitchFamily="34" charset="0"/>
              <a:cs typeface="Arial" pitchFamily="34" charset="0"/>
            </a:endParaRPr>
          </a:p>
        </p:txBody>
      </p:sp>
      <p:pic>
        <p:nvPicPr>
          <p:cNvPr id="41986" name="Picture 2" descr="http://upload.wikimedia.org/wikipedia/commons/a/a0/PressurizedWaterReactor.gif">
            <a:hlinkClick r:id="rId2" tooltip="PressurizedWaterReactor.gif"/>
          </p:cNvPr>
          <p:cNvPicPr>
            <a:picLocks noChangeAspect="1" noChangeArrowheads="1" noCrop="1"/>
          </p:cNvPicPr>
          <p:nvPr/>
        </p:nvPicPr>
        <p:blipFill>
          <a:blip r:embed="rId3" cstate="print"/>
          <a:srcRect/>
          <a:stretch>
            <a:fillRect/>
          </a:stretch>
        </p:blipFill>
        <p:spPr bwMode="auto">
          <a:xfrm>
            <a:off x="142844" y="2821418"/>
            <a:ext cx="6143668" cy="3179350"/>
          </a:xfrm>
          <a:prstGeom prst="rect">
            <a:avLst/>
          </a:prstGeom>
          <a:noFill/>
        </p:spPr>
      </p:pic>
      <p:sp>
        <p:nvSpPr>
          <p:cNvPr id="4" name="TextBox 3"/>
          <p:cNvSpPr txBox="1"/>
          <p:nvPr/>
        </p:nvSpPr>
        <p:spPr>
          <a:xfrm>
            <a:off x="285720" y="857232"/>
            <a:ext cx="6072230" cy="2118529"/>
          </a:xfrm>
          <a:prstGeom prst="rect">
            <a:avLst/>
          </a:prstGeom>
          <a:noFill/>
        </p:spPr>
        <p:txBody>
          <a:bodyPr wrap="square" rtlCol="0">
            <a:spAutoFit/>
          </a:bodyPr>
          <a:lstStyle/>
          <a:p>
            <a:pPr marL="268288" indent="-268288">
              <a:lnSpc>
                <a:spcPct val="150000"/>
              </a:lnSpc>
              <a:buBlip>
                <a:blip r:embed="rId4"/>
              </a:buBlip>
            </a:pPr>
            <a:r>
              <a:rPr lang="en-GB" dirty="0" smtClean="0">
                <a:latin typeface="Arial" pitchFamily="34" charset="0"/>
                <a:cs typeface="Arial" pitchFamily="34" charset="0"/>
              </a:rPr>
              <a:t>Main type of Light Water Reactor</a:t>
            </a:r>
          </a:p>
          <a:p>
            <a:pPr marL="268288" indent="-268288">
              <a:lnSpc>
                <a:spcPct val="150000"/>
              </a:lnSpc>
              <a:buBlip>
                <a:blip r:embed="rId4"/>
              </a:buBlip>
            </a:pPr>
            <a:r>
              <a:rPr lang="en-GB" dirty="0" smtClean="0">
                <a:latin typeface="Arial" pitchFamily="34" charset="0"/>
                <a:cs typeface="Arial" pitchFamily="34" charset="0"/>
              </a:rPr>
              <a:t>In contrast to boiling water reactor the primary coolant loop is superheated water under high pressure</a:t>
            </a:r>
          </a:p>
          <a:p>
            <a:pPr marL="268288" indent="-268288">
              <a:lnSpc>
                <a:spcPct val="150000"/>
              </a:lnSpc>
              <a:buBlip>
                <a:blip r:embed="rId4"/>
              </a:buBlip>
            </a:pPr>
            <a:r>
              <a:rPr lang="en-GB" dirty="0" smtClean="0">
                <a:latin typeface="Arial" pitchFamily="34" charset="0"/>
                <a:cs typeface="Arial" pitchFamily="34" charset="0"/>
              </a:rPr>
              <a:t>Use ordinary light water as both coolant &amp; moderator</a:t>
            </a:r>
          </a:p>
          <a:p>
            <a:pPr>
              <a:lnSpc>
                <a:spcPct val="150000"/>
              </a:lnSpc>
            </a:pPr>
            <a:endParaRPr lang="en-US" dirty="0">
              <a:latin typeface="Arial" pitchFamily="34" charset="0"/>
              <a:cs typeface="Arial" pitchFamily="34" charset="0"/>
            </a:endParaRPr>
          </a:p>
        </p:txBody>
      </p:sp>
      <p:grpSp>
        <p:nvGrpSpPr>
          <p:cNvPr id="13" name="Group 12"/>
          <p:cNvGrpSpPr/>
          <p:nvPr/>
        </p:nvGrpSpPr>
        <p:grpSpPr>
          <a:xfrm>
            <a:off x="6287080" y="3643314"/>
            <a:ext cx="2714076" cy="2195942"/>
            <a:chOff x="6287080" y="3643314"/>
            <a:chExt cx="2714076" cy="2195942"/>
          </a:xfrm>
        </p:grpSpPr>
        <p:pic>
          <p:nvPicPr>
            <p:cNvPr id="41988" name="Picture 4" descr="http://upload.wikimedia.org/wikipedia/commons/thumb/f/f8/Reactor_Vessel_head.jpg/400px-Reactor_Vessel_head.jpg">
              <a:hlinkClick r:id="rId5" tooltip="NRC image of PWR Reactor Vessel heads."/>
            </p:cNvPr>
            <p:cNvPicPr>
              <a:picLocks noChangeAspect="1" noChangeArrowheads="1"/>
            </p:cNvPicPr>
            <p:nvPr/>
          </p:nvPicPr>
          <p:blipFill>
            <a:blip r:embed="rId6" cstate="print"/>
            <a:srcRect/>
            <a:stretch>
              <a:fillRect/>
            </a:stretch>
          </p:blipFill>
          <p:spPr bwMode="auto">
            <a:xfrm>
              <a:off x="6454608" y="3643314"/>
              <a:ext cx="2379021" cy="1915112"/>
            </a:xfrm>
            <a:prstGeom prst="rect">
              <a:avLst/>
            </a:prstGeom>
            <a:noFill/>
          </p:spPr>
        </p:pic>
        <p:sp>
          <p:nvSpPr>
            <p:cNvPr id="6" name="TextBox 5"/>
            <p:cNvSpPr txBox="1"/>
            <p:nvPr/>
          </p:nvSpPr>
          <p:spPr>
            <a:xfrm>
              <a:off x="6287080" y="5500702"/>
              <a:ext cx="2714076" cy="338554"/>
            </a:xfrm>
            <a:prstGeom prst="rect">
              <a:avLst/>
            </a:prstGeom>
            <a:noFill/>
          </p:spPr>
          <p:txBody>
            <a:bodyPr wrap="none" rtlCol="0">
              <a:spAutoFit/>
            </a:bodyPr>
            <a:lstStyle/>
            <a:p>
              <a:r>
                <a:rPr lang="en-GB" sz="1600" dirty="0" smtClean="0">
                  <a:latin typeface="Arial" pitchFamily="34" charset="0"/>
                  <a:cs typeface="Arial" pitchFamily="34" charset="0"/>
                </a:rPr>
                <a:t>PWR Reactor Vessel heads</a:t>
              </a:r>
              <a:endParaRPr lang="en-US" sz="1600" dirty="0">
                <a:latin typeface="Arial" pitchFamily="34" charset="0"/>
                <a:cs typeface="Arial" pitchFamily="34" charset="0"/>
              </a:endParaRPr>
            </a:p>
          </p:txBody>
        </p:sp>
      </p:grpSp>
      <p:grpSp>
        <p:nvGrpSpPr>
          <p:cNvPr id="12" name="Group 11"/>
          <p:cNvGrpSpPr/>
          <p:nvPr/>
        </p:nvGrpSpPr>
        <p:grpSpPr>
          <a:xfrm>
            <a:off x="6299840" y="857232"/>
            <a:ext cx="2688557" cy="2267380"/>
            <a:chOff x="6286512" y="857232"/>
            <a:chExt cx="2688557" cy="2267380"/>
          </a:xfrm>
        </p:grpSpPr>
        <p:pic>
          <p:nvPicPr>
            <p:cNvPr id="41992" name="Picture 8" descr="Photograph of Diablo Canyon 2"/>
            <p:cNvPicPr>
              <a:picLocks noChangeAspect="1" noChangeArrowheads="1"/>
            </p:cNvPicPr>
            <p:nvPr/>
          </p:nvPicPr>
          <p:blipFill>
            <a:blip r:embed="rId7" cstate="print"/>
            <a:srcRect/>
            <a:stretch>
              <a:fillRect/>
            </a:stretch>
          </p:blipFill>
          <p:spPr bwMode="auto">
            <a:xfrm>
              <a:off x="6345904" y="857232"/>
              <a:ext cx="2569772" cy="1911911"/>
            </a:xfrm>
            <a:prstGeom prst="rect">
              <a:avLst/>
            </a:prstGeom>
            <a:noFill/>
          </p:spPr>
        </p:pic>
        <p:sp>
          <p:nvSpPr>
            <p:cNvPr id="9" name="TextBox 8"/>
            <p:cNvSpPr txBox="1"/>
            <p:nvPr/>
          </p:nvSpPr>
          <p:spPr>
            <a:xfrm>
              <a:off x="6286512" y="2786058"/>
              <a:ext cx="2688557" cy="338554"/>
            </a:xfrm>
            <a:prstGeom prst="rect">
              <a:avLst/>
            </a:prstGeom>
            <a:noFill/>
          </p:spPr>
          <p:txBody>
            <a:bodyPr wrap="none" rtlCol="0">
              <a:spAutoFit/>
            </a:bodyPr>
            <a:lstStyle/>
            <a:p>
              <a:r>
                <a:rPr lang="en-GB" sz="1600" dirty="0" smtClean="0">
                  <a:latin typeface="Arial" pitchFamily="34" charset="0"/>
                  <a:cs typeface="Arial" pitchFamily="34" charset="0"/>
                </a:rPr>
                <a:t>Diablo Canyon Power Plant</a:t>
              </a:r>
              <a:endParaRPr lang="en-US" sz="1600" dirty="0">
                <a:latin typeface="Arial" pitchFamily="34" charset="0"/>
                <a:cs typeface="Arial" pitchFamily="34" charset="0"/>
              </a:endParaRPr>
            </a:p>
          </p:txBody>
        </p:sp>
      </p:grpSp>
    </p:spTree>
  </p:cSld>
  <p:clrMapOvr>
    <a:masterClrMapping/>
  </p:clrMapOvr>
  <p:transition spd="med">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2844" y="785794"/>
            <a:ext cx="5286412" cy="5027017"/>
          </a:xfrm>
          <a:prstGeom prst="rect">
            <a:avLst/>
          </a:prstGeom>
        </p:spPr>
        <p:txBody>
          <a:bodyPr wrap="square">
            <a:spAutoFit/>
          </a:bodyPr>
          <a:lstStyle/>
          <a:p>
            <a:pPr marL="268288" indent="-268288">
              <a:lnSpc>
                <a:spcPct val="150000"/>
              </a:lnSpc>
              <a:buBlip>
                <a:blip r:embed="rId2"/>
              </a:buBlip>
            </a:pPr>
            <a:r>
              <a:rPr lang="en-US" dirty="0" smtClean="0">
                <a:latin typeface="Arial" pitchFamily="34" charset="0"/>
                <a:cs typeface="Arial" pitchFamily="34" charset="0"/>
              </a:rPr>
              <a:t>Based on US technology </a:t>
            </a:r>
          </a:p>
          <a:p>
            <a:pPr marL="268288" indent="-268288">
              <a:lnSpc>
                <a:spcPct val="150000"/>
              </a:lnSpc>
              <a:buBlip>
                <a:blip r:embed="rId2"/>
              </a:buBlip>
            </a:pPr>
            <a:r>
              <a:rPr lang="en-US" dirty="0" smtClean="0">
                <a:latin typeface="Arial" pitchFamily="34" charset="0"/>
                <a:cs typeface="Arial" pitchFamily="34" charset="0"/>
              </a:rPr>
              <a:t>Most common reactor type used in the world</a:t>
            </a:r>
          </a:p>
          <a:p>
            <a:pPr marL="268288" indent="-268288">
              <a:lnSpc>
                <a:spcPct val="150000"/>
              </a:lnSpc>
              <a:buBlip>
                <a:blip r:embed="rId2"/>
              </a:buBlip>
            </a:pPr>
            <a:r>
              <a:rPr lang="en-US" dirty="0" smtClean="0">
                <a:latin typeface="Arial" pitchFamily="34" charset="0"/>
                <a:cs typeface="Arial" pitchFamily="34" charset="0"/>
              </a:rPr>
              <a:t>Reactor is contained in a steel pressure vessel</a:t>
            </a:r>
          </a:p>
          <a:p>
            <a:pPr marL="268288" indent="-268288">
              <a:lnSpc>
                <a:spcPct val="150000"/>
              </a:lnSpc>
              <a:buBlip>
                <a:blip r:embed="rId2"/>
              </a:buBlip>
            </a:pPr>
            <a:r>
              <a:rPr lang="en-US" dirty="0" err="1" smtClean="0">
                <a:latin typeface="Arial" pitchFamily="34" charset="0"/>
                <a:cs typeface="Arial" pitchFamily="34" charset="0"/>
              </a:rPr>
              <a:t>Pressurised</a:t>
            </a:r>
            <a:r>
              <a:rPr lang="en-US" dirty="0" smtClean="0">
                <a:latin typeface="Arial" pitchFamily="34" charset="0"/>
                <a:cs typeface="Arial" pitchFamily="34" charset="0"/>
              </a:rPr>
              <a:t> water (moderator &amp; coolant) pumped around reactor &amp; through boilers</a:t>
            </a:r>
          </a:p>
          <a:p>
            <a:pPr marL="268288" indent="-268288">
              <a:lnSpc>
                <a:spcPct val="150000"/>
              </a:lnSpc>
              <a:buBlip>
                <a:blip r:embed="rId2"/>
              </a:buBlip>
            </a:pPr>
            <a:r>
              <a:rPr lang="en-US" dirty="0" smtClean="0">
                <a:latin typeface="Arial" pitchFamily="34" charset="0"/>
                <a:cs typeface="Arial" pitchFamily="34" charset="0"/>
              </a:rPr>
              <a:t>Pressure vessel, boilers and connecting pipe-work form a sealed primary </a:t>
            </a:r>
            <a:r>
              <a:rPr lang="en-US" dirty="0" err="1" smtClean="0">
                <a:latin typeface="Arial" pitchFamily="34" charset="0"/>
                <a:cs typeface="Arial" pitchFamily="34" charset="0"/>
              </a:rPr>
              <a:t>pressurised</a:t>
            </a:r>
            <a:r>
              <a:rPr lang="en-US" dirty="0" smtClean="0">
                <a:latin typeface="Arial" pitchFamily="34" charset="0"/>
                <a:cs typeface="Arial" pitchFamily="34" charset="0"/>
              </a:rPr>
              <a:t> circuit, which is contained within a steel-lined pre-stressed concrete containment building, which also acts as a biological shield. </a:t>
            </a:r>
          </a:p>
          <a:p>
            <a:pPr marL="268288" indent="-268288">
              <a:lnSpc>
                <a:spcPct val="150000"/>
              </a:lnSpc>
              <a:buBlip>
                <a:blip r:embed="rId2"/>
              </a:buBlip>
            </a:pPr>
            <a:r>
              <a:rPr lang="en-US" dirty="0" smtClean="0">
                <a:latin typeface="Arial" pitchFamily="34" charset="0"/>
                <a:cs typeface="Arial" pitchFamily="34" charset="0"/>
              </a:rPr>
              <a:t>Remainder of the generation process is similar to that for other power stations.</a:t>
            </a:r>
            <a:endParaRPr lang="en-US" dirty="0">
              <a:latin typeface="Arial" pitchFamily="34" charset="0"/>
              <a:cs typeface="Arial" pitchFamily="34" charset="0"/>
            </a:endParaRPr>
          </a:p>
        </p:txBody>
      </p:sp>
      <p:grpSp>
        <p:nvGrpSpPr>
          <p:cNvPr id="9" name="Group 8"/>
          <p:cNvGrpSpPr/>
          <p:nvPr/>
        </p:nvGrpSpPr>
        <p:grpSpPr>
          <a:xfrm>
            <a:off x="5429256" y="1643050"/>
            <a:ext cx="3524250" cy="3777461"/>
            <a:chOff x="5429256" y="1643050"/>
            <a:chExt cx="3524250" cy="3777461"/>
          </a:xfrm>
        </p:grpSpPr>
        <p:pic>
          <p:nvPicPr>
            <p:cNvPr id="60418" name="Picture 2" descr="Diagram of a Pressurised Water Reactor "/>
            <p:cNvPicPr>
              <a:picLocks noChangeAspect="1" noChangeArrowheads="1"/>
            </p:cNvPicPr>
            <p:nvPr/>
          </p:nvPicPr>
          <p:blipFill>
            <a:blip r:embed="rId3" cstate="print"/>
            <a:srcRect/>
            <a:stretch>
              <a:fillRect/>
            </a:stretch>
          </p:blipFill>
          <p:spPr bwMode="auto">
            <a:xfrm>
              <a:off x="5429256" y="1643050"/>
              <a:ext cx="3524250" cy="3429001"/>
            </a:xfrm>
            <a:prstGeom prst="rect">
              <a:avLst/>
            </a:prstGeom>
            <a:noFill/>
          </p:spPr>
        </p:pic>
        <p:sp>
          <p:nvSpPr>
            <p:cNvPr id="4" name="TextBox 3"/>
            <p:cNvSpPr txBox="1"/>
            <p:nvPr/>
          </p:nvSpPr>
          <p:spPr>
            <a:xfrm>
              <a:off x="7762154" y="5143512"/>
              <a:ext cx="1191352" cy="276999"/>
            </a:xfrm>
            <a:prstGeom prst="rect">
              <a:avLst/>
            </a:prstGeom>
            <a:noFill/>
          </p:spPr>
          <p:txBody>
            <a:bodyPr wrap="none" rtlCol="0">
              <a:spAutoFit/>
            </a:bodyPr>
            <a:lstStyle/>
            <a:p>
              <a:r>
                <a:rPr lang="en-GB" sz="1200" dirty="0" smtClean="0">
                  <a:latin typeface="Arial" pitchFamily="34" charset="0"/>
                  <a:cs typeface="Arial" pitchFamily="34" charset="0"/>
                </a:rPr>
                <a:t>Source: DECC</a:t>
              </a:r>
              <a:endParaRPr lang="en-US" sz="1200" dirty="0">
                <a:latin typeface="Arial" pitchFamily="34" charset="0"/>
                <a:cs typeface="Arial" pitchFamily="34" charset="0"/>
              </a:endParaRPr>
            </a:p>
          </p:txBody>
        </p:sp>
      </p:grpSp>
      <p:sp>
        <p:nvSpPr>
          <p:cNvPr id="8" name="TextBox 7"/>
          <p:cNvSpPr txBox="1"/>
          <p:nvPr/>
        </p:nvSpPr>
        <p:spPr>
          <a:xfrm>
            <a:off x="3428992" y="38377"/>
            <a:ext cx="5461560" cy="461665"/>
          </a:xfrm>
          <a:prstGeom prst="rect">
            <a:avLst/>
          </a:prstGeom>
          <a:noFill/>
        </p:spPr>
        <p:txBody>
          <a:bodyPr wrap="none" rtlCol="0">
            <a:spAutoFit/>
          </a:bodyPr>
          <a:lstStyle/>
          <a:p>
            <a:pPr algn="r"/>
            <a:r>
              <a:rPr lang="en-GB" sz="2400" b="1" dirty="0" smtClean="0">
                <a:latin typeface="Arial" pitchFamily="34" charset="0"/>
                <a:cs typeface="Arial" pitchFamily="34" charset="0"/>
              </a:rPr>
              <a:t>Pressurised Water Reactors (PWRs)</a:t>
            </a:r>
            <a:endParaRPr lang="en-US" sz="2400" b="1" dirty="0">
              <a:latin typeface="Arial" pitchFamily="34" charset="0"/>
              <a:cs typeface="Arial" pitchFamily="34" charset="0"/>
            </a:endParaRPr>
          </a:p>
        </p:txBody>
      </p:sp>
    </p:spTree>
  </p:cSld>
  <p:clrMapOvr>
    <a:masterClrMapping/>
  </p:clrMapOvr>
  <p:transition spd="med">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00694" y="142852"/>
            <a:ext cx="3387274" cy="461665"/>
          </a:xfrm>
          <a:prstGeom prst="rect">
            <a:avLst/>
          </a:prstGeom>
          <a:noFill/>
        </p:spPr>
        <p:txBody>
          <a:bodyPr wrap="none" rtlCol="0">
            <a:spAutoFit/>
          </a:bodyPr>
          <a:lstStyle/>
          <a:p>
            <a:pPr algn="r"/>
            <a:r>
              <a:rPr lang="en-GB" sz="2400" b="1" dirty="0" smtClean="0">
                <a:latin typeface="Arial" pitchFamily="34" charset="0"/>
                <a:cs typeface="Arial" pitchFamily="34" charset="0"/>
              </a:rPr>
              <a:t>Boiling Water Reactor</a:t>
            </a:r>
            <a:endParaRPr lang="en-US" sz="2400" b="1" dirty="0">
              <a:latin typeface="Arial" pitchFamily="34" charset="0"/>
              <a:cs typeface="Arial" pitchFamily="34" charset="0"/>
            </a:endParaRPr>
          </a:p>
        </p:txBody>
      </p:sp>
      <p:sp>
        <p:nvSpPr>
          <p:cNvPr id="3" name="TextBox 2"/>
          <p:cNvSpPr txBox="1"/>
          <p:nvPr/>
        </p:nvSpPr>
        <p:spPr>
          <a:xfrm>
            <a:off x="571472" y="928670"/>
            <a:ext cx="8286808" cy="3690177"/>
          </a:xfrm>
          <a:prstGeom prst="rect">
            <a:avLst/>
          </a:prstGeom>
          <a:noFill/>
        </p:spPr>
        <p:txBody>
          <a:bodyPr wrap="square" rtlCol="0">
            <a:spAutoFit/>
          </a:bodyPr>
          <a:lstStyle/>
          <a:p>
            <a:pPr marL="268288" indent="-268288">
              <a:lnSpc>
                <a:spcPct val="200000"/>
              </a:lnSpc>
              <a:buBlip>
                <a:blip r:embed="rId2"/>
              </a:buBlip>
            </a:pPr>
            <a:r>
              <a:rPr lang="en-GB" sz="2000" dirty="0" smtClean="0">
                <a:latin typeface="Arial" pitchFamily="34" charset="0"/>
                <a:cs typeface="Arial" pitchFamily="34" charset="0"/>
              </a:rPr>
              <a:t>2</a:t>
            </a:r>
            <a:r>
              <a:rPr lang="en-GB" sz="2000" baseline="30000" dirty="0" smtClean="0">
                <a:latin typeface="Arial" pitchFamily="34" charset="0"/>
                <a:cs typeface="Arial" pitchFamily="34" charset="0"/>
              </a:rPr>
              <a:t>nd</a:t>
            </a:r>
            <a:r>
              <a:rPr lang="en-GB" sz="2000" dirty="0" smtClean="0">
                <a:latin typeface="Arial" pitchFamily="34" charset="0"/>
                <a:cs typeface="Arial" pitchFamily="34" charset="0"/>
              </a:rPr>
              <a:t> most common reactor</a:t>
            </a:r>
          </a:p>
          <a:p>
            <a:pPr marL="268288" indent="-268288">
              <a:lnSpc>
                <a:spcPct val="200000"/>
              </a:lnSpc>
              <a:buBlip>
                <a:blip r:embed="rId2"/>
              </a:buBlip>
            </a:pPr>
            <a:r>
              <a:rPr lang="en-GB" sz="2000" dirty="0" smtClean="0">
                <a:latin typeface="Arial" pitchFamily="34" charset="0"/>
                <a:cs typeface="Arial" pitchFamily="34" charset="0"/>
              </a:rPr>
              <a:t>Ordinary water used as moderator &amp; coolant</a:t>
            </a:r>
          </a:p>
          <a:p>
            <a:pPr marL="268288" indent="-268288">
              <a:lnSpc>
                <a:spcPct val="200000"/>
              </a:lnSpc>
              <a:buBlip>
                <a:blip r:embed="rId2"/>
              </a:buBlip>
            </a:pPr>
            <a:r>
              <a:rPr lang="en-GB" sz="2000" dirty="0" smtClean="0">
                <a:latin typeface="Arial" pitchFamily="34" charset="0"/>
                <a:cs typeface="Arial" pitchFamily="34" charset="0"/>
              </a:rPr>
              <a:t>Operates at low pressure which allows water to boil</a:t>
            </a:r>
          </a:p>
          <a:p>
            <a:pPr marL="268288" indent="-268288">
              <a:lnSpc>
                <a:spcPct val="200000"/>
              </a:lnSpc>
              <a:buBlip>
                <a:blip r:embed="rId2"/>
              </a:buBlip>
            </a:pPr>
            <a:r>
              <a:rPr lang="en-GB" sz="2000" dirty="0" smtClean="0">
                <a:latin typeface="Arial" pitchFamily="34" charset="0"/>
                <a:cs typeface="Arial" pitchFamily="34" charset="0"/>
              </a:rPr>
              <a:t>No separate secondary steam cycle</a:t>
            </a:r>
          </a:p>
          <a:p>
            <a:pPr marL="268288" indent="-268288">
              <a:lnSpc>
                <a:spcPct val="200000"/>
              </a:lnSpc>
              <a:buBlip>
                <a:blip r:embed="rId2"/>
              </a:buBlip>
            </a:pPr>
            <a:r>
              <a:rPr lang="en-GB" sz="2000" dirty="0" smtClean="0">
                <a:latin typeface="Arial" pitchFamily="34" charset="0"/>
                <a:cs typeface="Arial" pitchFamily="34" charset="0"/>
              </a:rPr>
              <a:t>Water from reactor converted to steam &amp; used to directly drive the generator turbine</a:t>
            </a:r>
            <a:endParaRPr lang="en-US" sz="2000" dirty="0">
              <a:latin typeface="Arial" pitchFamily="34" charset="0"/>
              <a:cs typeface="Arial" pitchFamily="34" charset="0"/>
            </a:endParaRPr>
          </a:p>
        </p:txBody>
      </p:sp>
      <p:grpSp>
        <p:nvGrpSpPr>
          <p:cNvPr id="7" name="Group 6"/>
          <p:cNvGrpSpPr/>
          <p:nvPr/>
        </p:nvGrpSpPr>
        <p:grpSpPr>
          <a:xfrm>
            <a:off x="6143636" y="4143380"/>
            <a:ext cx="2750360" cy="2089567"/>
            <a:chOff x="5536416" y="2839631"/>
            <a:chExt cx="2786076" cy="2458899"/>
          </a:xfrm>
        </p:grpSpPr>
        <p:pic>
          <p:nvPicPr>
            <p:cNvPr id="43020" name="Picture 12" descr="http://upload.wikimedia.org/wikipedia/commons/thumb/2/2e/Laguna_Verde_Nuclear_Power_Plant.jpg/180px-Laguna_Verde_Nuclear_Power_Plant.jpg">
              <a:hlinkClick r:id="rId3" tooltip="Laguna Verde Nuclear Power Plant"/>
            </p:cNvPr>
            <p:cNvPicPr>
              <a:picLocks noChangeAspect="1" noChangeArrowheads="1"/>
            </p:cNvPicPr>
            <p:nvPr/>
          </p:nvPicPr>
          <p:blipFill>
            <a:blip r:embed="rId4" cstate="print"/>
            <a:srcRect/>
            <a:stretch>
              <a:fillRect/>
            </a:stretch>
          </p:blipFill>
          <p:spPr bwMode="auto">
            <a:xfrm>
              <a:off x="5536416" y="2839631"/>
              <a:ext cx="2786076" cy="2089559"/>
            </a:xfrm>
            <a:prstGeom prst="rect">
              <a:avLst/>
            </a:prstGeom>
            <a:noFill/>
          </p:spPr>
        </p:pic>
        <p:sp>
          <p:nvSpPr>
            <p:cNvPr id="10" name="TextBox 9"/>
            <p:cNvSpPr txBox="1"/>
            <p:nvPr/>
          </p:nvSpPr>
          <p:spPr>
            <a:xfrm>
              <a:off x="5786446" y="4929198"/>
              <a:ext cx="2286016" cy="369332"/>
            </a:xfrm>
            <a:prstGeom prst="rect">
              <a:avLst/>
            </a:prstGeom>
            <a:noFill/>
          </p:spPr>
          <p:txBody>
            <a:bodyPr wrap="square" rtlCol="0">
              <a:spAutoFit/>
            </a:bodyPr>
            <a:lstStyle/>
            <a:p>
              <a:endParaRPr lang="en-US" dirty="0">
                <a:latin typeface="Arial" pitchFamily="34" charset="0"/>
                <a:cs typeface="Arial" pitchFamily="34" charset="0"/>
              </a:endParaRPr>
            </a:p>
          </p:txBody>
        </p:sp>
      </p:grpSp>
      <p:sp>
        <p:nvSpPr>
          <p:cNvPr id="8" name="Rectangle 7"/>
          <p:cNvSpPr/>
          <p:nvPr/>
        </p:nvSpPr>
        <p:spPr>
          <a:xfrm>
            <a:off x="1428728" y="5500702"/>
            <a:ext cx="4596195" cy="369332"/>
          </a:xfrm>
          <a:prstGeom prst="rect">
            <a:avLst/>
          </a:prstGeom>
        </p:spPr>
        <p:txBody>
          <a:bodyPr wrap="none">
            <a:spAutoFit/>
          </a:bodyPr>
          <a:lstStyle/>
          <a:p>
            <a:r>
              <a:rPr lang="en-GB" dirty="0" smtClean="0">
                <a:latin typeface="Arial" pitchFamily="34" charset="0"/>
                <a:cs typeface="Arial" pitchFamily="34" charset="0"/>
              </a:rPr>
              <a:t>Laguna Verde Nuclear power plant, Mexico</a:t>
            </a:r>
            <a:endParaRPr lang="en-US" dirty="0">
              <a:latin typeface="Arial" pitchFamily="34" charset="0"/>
              <a:cs typeface="Arial" pitchFamily="34" charset="0"/>
            </a:endParaRPr>
          </a:p>
        </p:txBody>
      </p:sp>
    </p:spTree>
  </p:cSld>
  <p:clrMapOvr>
    <a:masterClrMapping/>
  </p:clrMapOvr>
  <p:transition spd="med">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upload.wikimedia.org/wikipedia/commons/4/4a/BoilingWaterReactor.gif">
            <a:hlinkClick r:id="rId2" tooltip="BoilingWaterReactor.gif"/>
          </p:cNvPr>
          <p:cNvPicPr>
            <a:picLocks noChangeAspect="1" noChangeArrowheads="1" noCrop="1"/>
          </p:cNvPicPr>
          <p:nvPr/>
        </p:nvPicPr>
        <p:blipFill>
          <a:blip r:embed="rId3" cstate="print"/>
          <a:srcRect/>
          <a:stretch>
            <a:fillRect/>
          </a:stretch>
        </p:blipFill>
        <p:spPr bwMode="auto">
          <a:xfrm>
            <a:off x="428596" y="2066015"/>
            <a:ext cx="5611227" cy="2940284"/>
          </a:xfrm>
          <a:prstGeom prst="rect">
            <a:avLst/>
          </a:prstGeom>
          <a:noFill/>
        </p:spPr>
      </p:pic>
      <p:pic>
        <p:nvPicPr>
          <p:cNvPr id="3" name="Picture 4" descr="http://upload.wikimedia.org/wikipedia/en/thumb/a/a1/Bwr-rpv.svg/500px-Bwr-rpv.svg.png">
            <a:hlinkClick r:id="rId4" tooltip="Diagram of a generic BWR Reactor Pressure Vessel"/>
          </p:cNvPr>
          <p:cNvPicPr>
            <a:picLocks noChangeAspect="1" noChangeArrowheads="1"/>
          </p:cNvPicPr>
          <p:nvPr/>
        </p:nvPicPr>
        <p:blipFill>
          <a:blip r:embed="rId5" cstate="print"/>
          <a:srcRect/>
          <a:stretch>
            <a:fillRect/>
          </a:stretch>
        </p:blipFill>
        <p:spPr bwMode="auto">
          <a:xfrm>
            <a:off x="6143636" y="1107265"/>
            <a:ext cx="2714644" cy="4750627"/>
          </a:xfrm>
          <a:prstGeom prst="rect">
            <a:avLst/>
          </a:prstGeom>
          <a:noFill/>
        </p:spPr>
      </p:pic>
      <p:sp>
        <p:nvSpPr>
          <p:cNvPr id="4" name="TextBox 3"/>
          <p:cNvSpPr txBox="1"/>
          <p:nvPr/>
        </p:nvSpPr>
        <p:spPr>
          <a:xfrm>
            <a:off x="5500694" y="142852"/>
            <a:ext cx="3387274" cy="461665"/>
          </a:xfrm>
          <a:prstGeom prst="rect">
            <a:avLst/>
          </a:prstGeom>
          <a:noFill/>
        </p:spPr>
        <p:txBody>
          <a:bodyPr wrap="none" rtlCol="0">
            <a:spAutoFit/>
          </a:bodyPr>
          <a:lstStyle/>
          <a:p>
            <a:pPr algn="r"/>
            <a:r>
              <a:rPr lang="en-GB" sz="2400" b="1" dirty="0" smtClean="0">
                <a:latin typeface="Arial" pitchFamily="34" charset="0"/>
                <a:cs typeface="Arial" pitchFamily="34" charset="0"/>
              </a:rPr>
              <a:t>Boiling Water Reactor</a:t>
            </a:r>
            <a:endParaRPr lang="en-US" sz="2400" b="1" dirty="0">
              <a:latin typeface="Arial" pitchFamily="34" charset="0"/>
              <a:cs typeface="Arial" pitchFamily="34" charset="0"/>
            </a:endParaRPr>
          </a:p>
        </p:txBody>
      </p:sp>
    </p:spTree>
  </p:cSld>
  <p:clrMapOvr>
    <a:masterClrMapping/>
  </p:clrMapOvr>
  <p:transition spd="med">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le:Bruce-Nuclear-Szmurlo.jpg">
            <a:hlinkClick r:id="rId2"/>
          </p:cNvPr>
          <p:cNvPicPr>
            <a:picLocks noChangeAspect="1" noChangeArrowheads="1"/>
          </p:cNvPicPr>
          <p:nvPr/>
        </p:nvPicPr>
        <p:blipFill>
          <a:blip r:embed="rId3" cstate="print"/>
          <a:srcRect/>
          <a:stretch>
            <a:fillRect/>
          </a:stretch>
        </p:blipFill>
        <p:spPr bwMode="auto">
          <a:xfrm>
            <a:off x="327680" y="2708919"/>
            <a:ext cx="3668256" cy="2448561"/>
          </a:xfrm>
          <a:prstGeom prst="rect">
            <a:avLst/>
          </a:prstGeom>
          <a:noFill/>
        </p:spPr>
      </p:pic>
      <p:sp>
        <p:nvSpPr>
          <p:cNvPr id="3" name="TextBox 2"/>
          <p:cNvSpPr txBox="1"/>
          <p:nvPr/>
        </p:nvSpPr>
        <p:spPr>
          <a:xfrm>
            <a:off x="363880" y="5301208"/>
            <a:ext cx="3595856" cy="646331"/>
          </a:xfrm>
          <a:prstGeom prst="rect">
            <a:avLst/>
          </a:prstGeom>
          <a:noFill/>
        </p:spPr>
        <p:txBody>
          <a:bodyPr wrap="none" rtlCol="0">
            <a:spAutoFit/>
          </a:bodyPr>
          <a:lstStyle/>
          <a:p>
            <a:r>
              <a:rPr lang="en-GB" dirty="0" smtClean="0">
                <a:latin typeface="Arial" pitchFamily="34" charset="0"/>
                <a:cs typeface="Arial" pitchFamily="34" charset="0"/>
              </a:rPr>
              <a:t>CANDU Bruce Nuclear Reactor</a:t>
            </a:r>
          </a:p>
          <a:p>
            <a:r>
              <a:rPr lang="en-GB" dirty="0" smtClean="0">
                <a:latin typeface="Arial" pitchFamily="34" charset="0"/>
                <a:cs typeface="Arial" pitchFamily="34" charset="0"/>
              </a:rPr>
              <a:t>Second largest plant in the world.</a:t>
            </a:r>
            <a:endParaRPr lang="en-GB" dirty="0">
              <a:latin typeface="Arial" pitchFamily="34" charset="0"/>
              <a:cs typeface="Arial" pitchFamily="34" charset="0"/>
            </a:endParaRPr>
          </a:p>
        </p:txBody>
      </p:sp>
      <p:sp>
        <p:nvSpPr>
          <p:cNvPr id="4" name="TextBox 3"/>
          <p:cNvSpPr txBox="1"/>
          <p:nvPr/>
        </p:nvSpPr>
        <p:spPr>
          <a:xfrm>
            <a:off x="410892" y="895633"/>
            <a:ext cx="2182521" cy="461665"/>
          </a:xfrm>
          <a:prstGeom prst="rect">
            <a:avLst/>
          </a:prstGeom>
          <a:noFill/>
        </p:spPr>
        <p:txBody>
          <a:bodyPr wrap="none" rtlCol="0">
            <a:spAutoFit/>
          </a:bodyPr>
          <a:lstStyle/>
          <a:p>
            <a:r>
              <a:rPr lang="en-GB" sz="2400" b="1" dirty="0" smtClean="0"/>
              <a:t>CANDU Reactor</a:t>
            </a:r>
            <a:endParaRPr lang="en-US" sz="2400" b="1" dirty="0"/>
          </a:p>
        </p:txBody>
      </p:sp>
      <p:sp>
        <p:nvSpPr>
          <p:cNvPr id="5" name="TextBox 4"/>
          <p:cNvSpPr txBox="1"/>
          <p:nvPr/>
        </p:nvSpPr>
        <p:spPr>
          <a:xfrm>
            <a:off x="410892" y="1371415"/>
            <a:ext cx="8447388" cy="1200329"/>
          </a:xfrm>
          <a:prstGeom prst="rect">
            <a:avLst/>
          </a:prstGeom>
          <a:noFill/>
        </p:spPr>
        <p:txBody>
          <a:bodyPr wrap="square" rtlCol="0">
            <a:spAutoFit/>
          </a:bodyPr>
          <a:lstStyle/>
          <a:p>
            <a:pPr marL="268288" indent="-268288">
              <a:buBlip>
                <a:blip r:embed="rId4"/>
              </a:buBlip>
            </a:pPr>
            <a:r>
              <a:rPr lang="en-GB" dirty="0" smtClean="0">
                <a:latin typeface="Arial" pitchFamily="34" charset="0"/>
                <a:cs typeface="Arial" pitchFamily="34" charset="0"/>
              </a:rPr>
              <a:t>Canadian invented pressurized heavy water reactor late 1950s &amp; 1960s</a:t>
            </a:r>
          </a:p>
          <a:p>
            <a:pPr marL="268288" indent="-268288">
              <a:buBlip>
                <a:blip r:embed="rId4"/>
              </a:buBlip>
            </a:pPr>
            <a:endParaRPr lang="en-GB" dirty="0" smtClean="0">
              <a:latin typeface="Arial" pitchFamily="34" charset="0"/>
              <a:cs typeface="Arial" pitchFamily="34" charset="0"/>
            </a:endParaRPr>
          </a:p>
          <a:p>
            <a:pPr marL="268288" indent="-268288">
              <a:buBlip>
                <a:blip r:embed="rId4"/>
              </a:buBlip>
            </a:pPr>
            <a:r>
              <a:rPr lang="en-GB" dirty="0" err="1" smtClean="0">
                <a:latin typeface="Arial" pitchFamily="34" charset="0"/>
                <a:cs typeface="Arial" pitchFamily="34" charset="0"/>
              </a:rPr>
              <a:t>CANada</a:t>
            </a:r>
            <a:r>
              <a:rPr lang="en-GB" dirty="0" smtClean="0">
                <a:latin typeface="Arial" pitchFamily="34" charset="0"/>
                <a:cs typeface="Arial" pitchFamily="34" charset="0"/>
              </a:rPr>
              <a:t> Deuterium Uranium – deuterium-oxide (heavy water) moderator and Uranium</a:t>
            </a:r>
            <a:endParaRPr lang="en-US" dirty="0">
              <a:latin typeface="Arial" pitchFamily="34" charset="0"/>
              <a:cs typeface="Arial" pitchFamily="34" charset="0"/>
            </a:endParaRPr>
          </a:p>
        </p:txBody>
      </p:sp>
      <p:grpSp>
        <p:nvGrpSpPr>
          <p:cNvPr id="6" name="Group 5"/>
          <p:cNvGrpSpPr/>
          <p:nvPr/>
        </p:nvGrpSpPr>
        <p:grpSpPr>
          <a:xfrm>
            <a:off x="4714877" y="2714620"/>
            <a:ext cx="3929089" cy="2499577"/>
            <a:chOff x="5143504" y="4429132"/>
            <a:chExt cx="2371725" cy="1508825"/>
          </a:xfrm>
        </p:grpSpPr>
        <p:pic>
          <p:nvPicPr>
            <p:cNvPr id="7" name="Picture 6" descr="http://upload.wikimedia.org/wikipedia/commons/5/57/CANDU_fuel_bundles.jpg">
              <a:hlinkClick r:id="rId5" tooltip="Two CANDU fuel bundles: Each about 50 cm in length and 10 cm in diameter, and generating about 1 GWh of electricity during its time in the reactor. Photo courtesy of Atomic Energy of Canada Limited."/>
            </p:cNvPr>
            <p:cNvPicPr>
              <a:picLocks noChangeAspect="1" noChangeArrowheads="1"/>
            </p:cNvPicPr>
            <p:nvPr/>
          </p:nvPicPr>
          <p:blipFill>
            <a:blip r:embed="rId6" cstate="print"/>
            <a:srcRect/>
            <a:stretch>
              <a:fillRect/>
            </a:stretch>
          </p:blipFill>
          <p:spPr bwMode="auto">
            <a:xfrm>
              <a:off x="5143504" y="4429132"/>
              <a:ext cx="2371725" cy="1323975"/>
            </a:xfrm>
            <a:prstGeom prst="rect">
              <a:avLst/>
            </a:prstGeom>
            <a:noFill/>
          </p:spPr>
        </p:pic>
        <p:sp>
          <p:nvSpPr>
            <p:cNvPr id="8" name="TextBox 7"/>
            <p:cNvSpPr txBox="1"/>
            <p:nvPr/>
          </p:nvSpPr>
          <p:spPr>
            <a:xfrm>
              <a:off x="5639914" y="5715016"/>
              <a:ext cx="908793" cy="222941"/>
            </a:xfrm>
            <a:prstGeom prst="rect">
              <a:avLst/>
            </a:prstGeom>
            <a:noFill/>
          </p:spPr>
          <p:txBody>
            <a:bodyPr wrap="none" rtlCol="0">
              <a:spAutoFit/>
            </a:bodyPr>
            <a:lstStyle/>
            <a:p>
              <a:r>
                <a:rPr lang="en-GB" dirty="0" smtClean="0">
                  <a:latin typeface="Arial" pitchFamily="34" charset="0"/>
                  <a:cs typeface="Arial" pitchFamily="34" charset="0"/>
                </a:rPr>
                <a:t>Fuel bundles</a:t>
              </a:r>
              <a:endParaRPr lang="en-US" dirty="0">
                <a:latin typeface="Arial" pitchFamily="34" charset="0"/>
                <a:cs typeface="Arial" pitchFamily="34" charset="0"/>
              </a:endParaRPr>
            </a:p>
          </p:txBody>
        </p:sp>
      </p:grpSp>
      <p:sp>
        <p:nvSpPr>
          <p:cNvPr id="9" name="TextBox 8"/>
          <p:cNvSpPr txBox="1"/>
          <p:nvPr/>
        </p:nvSpPr>
        <p:spPr>
          <a:xfrm>
            <a:off x="2440634" y="71414"/>
            <a:ext cx="6489084" cy="461665"/>
          </a:xfrm>
          <a:prstGeom prst="rect">
            <a:avLst/>
          </a:prstGeom>
          <a:noFill/>
        </p:spPr>
        <p:txBody>
          <a:bodyPr wrap="none" rtlCol="0">
            <a:spAutoFit/>
          </a:bodyPr>
          <a:lstStyle/>
          <a:p>
            <a:pPr algn="r"/>
            <a:r>
              <a:rPr lang="en-GB" sz="2400" b="1" dirty="0" smtClean="0">
                <a:latin typeface="Arial" pitchFamily="34" charset="0"/>
                <a:cs typeface="Arial" pitchFamily="34" charset="0"/>
              </a:rPr>
              <a:t>Pressurized Heavy Water Reactors (PHWR)</a:t>
            </a:r>
            <a:endParaRPr lang="en-US" sz="2400" b="1" dirty="0">
              <a:latin typeface="Arial" pitchFamily="34" charset="0"/>
              <a:cs typeface="Arial" pitchFamily="34" charset="0"/>
            </a:endParaRPr>
          </a:p>
        </p:txBody>
      </p:sp>
    </p:spTree>
  </p:cSld>
  <p:clrMapOvr>
    <a:masterClrMapping/>
  </p:clrMapOvr>
  <p:transition spd="med">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285984" y="1292918"/>
            <a:ext cx="4500594" cy="4680259"/>
            <a:chOff x="762000" y="2300109"/>
            <a:chExt cx="4024314" cy="4323557"/>
          </a:xfrm>
        </p:grpSpPr>
        <p:pic>
          <p:nvPicPr>
            <p:cNvPr id="3" name="Picture 4" descr="http://upload.wikimedia.org/wikipedia/commons/thumb/5/5a/CANDU_Reactor_Schematic.svg/400px-CANDU_Reactor_Schematic.svg.png">
              <a:hlinkClick r:id="rId2" tooltip="Schematic Diagram of a CANDU reactor: The primary loop is in yellow and orange, the secondary in blue and red. The cool heavy water in the calandria can be seen in pink, along with partially-inserted shutoff rods.  Key  1 Fuel bundle 8 Fueling machines   2 Calandria (reactor core) 9 Heavy water moderator   3 Adjuster rods 10 Pressure tube   4 Heavy water pressure reservoir 11 Steam going to steam turbine   5 Steam generator 12 Cold water returning from turbine   6 Light water pump 13 Containment building made of reinforced concrete   7 Heavy water pump "/>
            </p:cNvPr>
            <p:cNvPicPr>
              <a:picLocks noChangeAspect="1" noChangeArrowheads="1"/>
            </p:cNvPicPr>
            <p:nvPr/>
          </p:nvPicPr>
          <p:blipFill>
            <a:blip r:embed="rId3" cstate="print"/>
            <a:srcRect/>
            <a:stretch>
              <a:fillRect/>
            </a:stretch>
          </p:blipFill>
          <p:spPr bwMode="auto">
            <a:xfrm>
              <a:off x="762000" y="2300109"/>
              <a:ext cx="4024314" cy="3269755"/>
            </a:xfrm>
            <a:prstGeom prst="rect">
              <a:avLst/>
            </a:prstGeom>
            <a:noFill/>
          </p:spPr>
        </p:pic>
        <p:sp>
          <p:nvSpPr>
            <p:cNvPr id="4" name="TextBox 3"/>
            <p:cNvSpPr txBox="1"/>
            <p:nvPr/>
          </p:nvSpPr>
          <p:spPr>
            <a:xfrm>
              <a:off x="1238240" y="5514819"/>
              <a:ext cx="3071834" cy="1108847"/>
            </a:xfrm>
            <a:prstGeom prst="rect">
              <a:avLst/>
            </a:prstGeom>
            <a:noFill/>
          </p:spPr>
          <p:txBody>
            <a:bodyPr wrap="square" rtlCol="0">
              <a:spAutoFit/>
            </a:bodyPr>
            <a:lstStyle/>
            <a:p>
              <a:r>
                <a:rPr lang="en-GB" dirty="0" smtClean="0">
                  <a:latin typeface="Arial" pitchFamily="34" charset="0"/>
                  <a:cs typeface="Arial" pitchFamily="34" charset="0"/>
                </a:rPr>
                <a:t>1 - Fuel bundle</a:t>
              </a:r>
            </a:p>
            <a:p>
              <a:r>
                <a:rPr lang="en-GB" dirty="0" smtClean="0">
                  <a:latin typeface="Arial" pitchFamily="34" charset="0"/>
                  <a:cs typeface="Arial" pitchFamily="34" charset="0"/>
                </a:rPr>
                <a:t>2 - </a:t>
              </a:r>
              <a:r>
                <a:rPr lang="en-GB" dirty="0" err="1" smtClean="0">
                  <a:latin typeface="Arial" pitchFamily="34" charset="0"/>
                  <a:cs typeface="Arial" pitchFamily="34" charset="0"/>
                </a:rPr>
                <a:t>Calandria</a:t>
              </a:r>
              <a:r>
                <a:rPr lang="en-GB" dirty="0" smtClean="0">
                  <a:latin typeface="Arial" pitchFamily="34" charset="0"/>
                  <a:cs typeface="Arial" pitchFamily="34" charset="0"/>
                </a:rPr>
                <a:t> (reactor core)</a:t>
              </a:r>
            </a:p>
            <a:p>
              <a:r>
                <a:rPr lang="en-GB" dirty="0" smtClean="0">
                  <a:latin typeface="Arial" pitchFamily="34" charset="0"/>
                  <a:cs typeface="Arial" pitchFamily="34" charset="0"/>
                </a:rPr>
                <a:t>5 - Steam generator</a:t>
              </a:r>
            </a:p>
            <a:p>
              <a:r>
                <a:rPr lang="en-GB" dirty="0" smtClean="0">
                  <a:latin typeface="Arial" pitchFamily="34" charset="0"/>
                  <a:cs typeface="Arial" pitchFamily="34" charset="0"/>
                </a:rPr>
                <a:t>9 - Heavy water moderator</a:t>
              </a:r>
              <a:endParaRPr lang="en-US" dirty="0">
                <a:latin typeface="Arial" pitchFamily="34" charset="0"/>
                <a:cs typeface="Arial" pitchFamily="34" charset="0"/>
              </a:endParaRPr>
            </a:p>
          </p:txBody>
        </p:sp>
      </p:grpSp>
      <p:sp>
        <p:nvSpPr>
          <p:cNvPr id="5" name="TextBox 4"/>
          <p:cNvSpPr txBox="1"/>
          <p:nvPr/>
        </p:nvSpPr>
        <p:spPr>
          <a:xfrm>
            <a:off x="6357950" y="142852"/>
            <a:ext cx="2531462" cy="461665"/>
          </a:xfrm>
          <a:prstGeom prst="rect">
            <a:avLst/>
          </a:prstGeom>
          <a:noFill/>
        </p:spPr>
        <p:txBody>
          <a:bodyPr wrap="none" rtlCol="0">
            <a:spAutoFit/>
          </a:bodyPr>
          <a:lstStyle/>
          <a:p>
            <a:r>
              <a:rPr lang="en-GB" sz="2400" b="1" dirty="0" smtClean="0">
                <a:latin typeface="Arial" pitchFamily="34" charset="0"/>
                <a:cs typeface="Arial" pitchFamily="34" charset="0"/>
              </a:rPr>
              <a:t>CANDU Reactor</a:t>
            </a:r>
            <a:endParaRPr lang="en-US" sz="2400" b="1" dirty="0">
              <a:latin typeface="Arial" pitchFamily="34" charset="0"/>
              <a:cs typeface="Arial" pitchFamily="34" charset="0"/>
            </a:endParaRPr>
          </a:p>
        </p:txBody>
      </p:sp>
    </p:spTree>
  </p:cSld>
  <p:clrMapOvr>
    <a:masterClrMapping/>
  </p:clrMapOvr>
  <p:transition spd="med">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p:cNvSpPr>
            <a:spLocks noChangeArrowheads="1"/>
          </p:cNvSpPr>
          <p:nvPr/>
        </p:nvSpPr>
        <p:spPr bwMode="auto">
          <a:xfrm>
            <a:off x="642910" y="694981"/>
            <a:ext cx="7858180" cy="563231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360363" marR="0" lvl="0" indent="-360363" algn="l" defTabSz="914400" rtl="0" eaLnBrk="0" fontAlgn="base" latinLnBrk="0" hangingPunct="0">
              <a:lnSpc>
                <a:spcPct val="200000"/>
              </a:lnSpc>
              <a:spcBef>
                <a:spcPct val="0"/>
              </a:spcBef>
              <a:spcAft>
                <a:spcPct val="0"/>
              </a:spcAft>
              <a:buClrTx/>
              <a:buSzTx/>
              <a:buBlip>
                <a:blip r:embed="rId2"/>
              </a:buBlip>
              <a:tabLst/>
            </a:pPr>
            <a:r>
              <a:rPr kumimoji="0" lang="en-US"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The first commercial nuclear power stations started operation in the 1950s</a:t>
            </a:r>
            <a:endParaRPr kumimoji="0" lang="en-US" b="0" i="0" u="none" strike="noStrike" cap="none" normalizeH="0" baseline="0" dirty="0" smtClean="0">
              <a:ln>
                <a:noFill/>
              </a:ln>
              <a:solidFill>
                <a:schemeClr val="tx1"/>
              </a:solidFill>
              <a:effectLst/>
              <a:latin typeface="Arial" pitchFamily="34" charset="0"/>
              <a:ea typeface="Calibri" pitchFamily="34" charset="0"/>
              <a:cs typeface="Arial" pitchFamily="34" charset="0"/>
            </a:endParaRPr>
          </a:p>
          <a:p>
            <a:pPr marL="360363" marR="0" lvl="0" indent="-360363" algn="l" defTabSz="914400" rtl="0" eaLnBrk="0" fontAlgn="base" latinLnBrk="0" hangingPunct="0">
              <a:lnSpc>
                <a:spcPct val="200000"/>
              </a:lnSpc>
              <a:spcBef>
                <a:spcPct val="0"/>
              </a:spcBef>
              <a:spcAft>
                <a:spcPct val="0"/>
              </a:spcAft>
              <a:buClrTx/>
              <a:buSzTx/>
              <a:buBlip>
                <a:blip r:embed="rId2"/>
              </a:buBlip>
              <a:tabLst/>
            </a:pPr>
            <a:r>
              <a:rPr kumimoji="0" lang="en-US"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There are now some 430 commercial nuclear power reactors operating in 31 countries, with 372,000 </a:t>
            </a:r>
            <a:r>
              <a:rPr kumimoji="0" lang="en-US"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MWe</a:t>
            </a:r>
            <a:r>
              <a:rPr kumimoji="0" lang="en-US"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of total capacity</a:t>
            </a:r>
          </a:p>
          <a:p>
            <a:pPr marL="360363" marR="0" lvl="0" indent="-360363" algn="l" defTabSz="914400" rtl="0" eaLnBrk="0" fontAlgn="base" latinLnBrk="0" hangingPunct="0">
              <a:lnSpc>
                <a:spcPct val="200000"/>
              </a:lnSpc>
              <a:spcBef>
                <a:spcPct val="0"/>
              </a:spcBef>
              <a:spcAft>
                <a:spcPct val="0"/>
              </a:spcAft>
              <a:buClrTx/>
              <a:buSzTx/>
              <a:buBlip>
                <a:blip r:embed="rId2"/>
              </a:buBlip>
              <a:tabLst/>
            </a:pPr>
            <a:r>
              <a:rPr lang="en-US" b="1" dirty="0" smtClean="0">
                <a:latin typeface="Arial" pitchFamily="34" charset="0"/>
                <a:ea typeface="Calibri" pitchFamily="34" charset="0"/>
                <a:cs typeface="Arial" pitchFamily="34" charset="0"/>
              </a:rPr>
              <a:t>Mean age of reactors 27 years</a:t>
            </a:r>
            <a:endParaRPr kumimoji="0" lang="en-US" b="0" i="0" u="none" strike="noStrike" cap="none" normalizeH="0" baseline="0" dirty="0" smtClean="0">
              <a:ln>
                <a:noFill/>
              </a:ln>
              <a:solidFill>
                <a:schemeClr val="tx1"/>
              </a:solidFill>
              <a:effectLst/>
              <a:latin typeface="Arial" pitchFamily="34" charset="0"/>
              <a:ea typeface="Calibri" pitchFamily="34" charset="0"/>
              <a:cs typeface="Arial" pitchFamily="34" charset="0"/>
            </a:endParaRPr>
          </a:p>
          <a:p>
            <a:pPr marL="360363" marR="0" lvl="0" indent="-360363" algn="l" defTabSz="914400" rtl="0" eaLnBrk="0" fontAlgn="base" latinLnBrk="0" hangingPunct="0">
              <a:lnSpc>
                <a:spcPct val="200000"/>
              </a:lnSpc>
              <a:spcBef>
                <a:spcPct val="0"/>
              </a:spcBef>
              <a:spcAft>
                <a:spcPct val="0"/>
              </a:spcAft>
              <a:buClrTx/>
              <a:buSzTx/>
              <a:buBlip>
                <a:blip r:embed="rId2"/>
              </a:buBlip>
              <a:tabLst/>
            </a:pPr>
            <a:r>
              <a:rPr kumimoji="0" lang="en-US"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They provide about 13.5% of the world's electricity as continuous, reliable base-load power, and their efficiency is increasing</a:t>
            </a:r>
            <a:endParaRPr kumimoji="0" lang="en-US" b="0" i="0" u="none" strike="noStrike" cap="none" normalizeH="0" baseline="0" dirty="0" smtClean="0">
              <a:ln>
                <a:noFill/>
              </a:ln>
              <a:solidFill>
                <a:schemeClr val="tx1"/>
              </a:solidFill>
              <a:effectLst/>
              <a:latin typeface="Arial" pitchFamily="34" charset="0"/>
              <a:ea typeface="Calibri" pitchFamily="34" charset="0"/>
              <a:cs typeface="Arial" pitchFamily="34" charset="0"/>
            </a:endParaRPr>
          </a:p>
          <a:p>
            <a:pPr marL="360363" marR="0" lvl="0" indent="-360363" algn="l" defTabSz="914400" rtl="0" eaLnBrk="0" fontAlgn="base" latinLnBrk="0" hangingPunct="0">
              <a:lnSpc>
                <a:spcPct val="200000"/>
              </a:lnSpc>
              <a:spcBef>
                <a:spcPct val="0"/>
              </a:spcBef>
              <a:spcAft>
                <a:spcPct val="0"/>
              </a:spcAft>
              <a:buClrTx/>
              <a:buSzTx/>
              <a:buBlip>
                <a:blip r:embed="rId2"/>
              </a:buBlip>
              <a:tabLst/>
            </a:pPr>
            <a:r>
              <a:rPr kumimoji="0" lang="en-US"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56 countries operate a total of about 240 research reactors </a:t>
            </a:r>
            <a:r>
              <a:rPr kumimoji="0" lang="en-US"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reactors</a:t>
            </a:r>
            <a:r>
              <a:rPr kumimoji="0" lang="en-US"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p>
          <a:p>
            <a:pPr marL="360363" marR="0" lvl="0" indent="-360363" algn="l" defTabSz="914400" rtl="0" eaLnBrk="0" fontAlgn="base" latinLnBrk="0" hangingPunct="0">
              <a:lnSpc>
                <a:spcPct val="200000"/>
              </a:lnSpc>
              <a:spcBef>
                <a:spcPct val="0"/>
              </a:spcBef>
              <a:spcAft>
                <a:spcPct val="0"/>
              </a:spcAft>
              <a:buClrTx/>
              <a:buSzTx/>
              <a:buBlip>
                <a:blip r:embed="rId2"/>
              </a:buBlip>
              <a:tabLst/>
            </a:pPr>
            <a:r>
              <a:rPr kumimoji="0" lang="en-US"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180 reactors power ships and submarines</a:t>
            </a:r>
            <a:endParaRPr kumimoji="0" lang="en-US" b="0" i="0" u="none" strike="noStrike" cap="none" normalizeH="0" baseline="0" dirty="0" smtClean="0">
              <a:ln>
                <a:noFill/>
              </a:ln>
              <a:solidFill>
                <a:schemeClr val="tx1"/>
              </a:solidFill>
              <a:effectLst/>
              <a:latin typeface="Arial" pitchFamily="34" charset="0"/>
              <a:cs typeface="Arial" pitchFamily="34" charset="0"/>
            </a:endParaRPr>
          </a:p>
        </p:txBody>
      </p:sp>
      <p:sp>
        <p:nvSpPr>
          <p:cNvPr id="3" name="TextBox 2"/>
          <p:cNvSpPr txBox="1"/>
          <p:nvPr/>
        </p:nvSpPr>
        <p:spPr>
          <a:xfrm>
            <a:off x="4714876" y="109815"/>
            <a:ext cx="4176977" cy="461665"/>
          </a:xfrm>
          <a:prstGeom prst="rect">
            <a:avLst/>
          </a:prstGeom>
          <a:noFill/>
        </p:spPr>
        <p:txBody>
          <a:bodyPr wrap="none" rtlCol="0">
            <a:spAutoFit/>
          </a:bodyPr>
          <a:lstStyle/>
          <a:p>
            <a:r>
              <a:rPr lang="en-GB" sz="2400" b="1" dirty="0" smtClean="0">
                <a:latin typeface="Arial" pitchFamily="34" charset="0"/>
                <a:cs typeface="Arial" pitchFamily="34" charset="0"/>
              </a:rPr>
              <a:t>Nuclear Power in the World</a:t>
            </a:r>
            <a:endParaRPr lang="en-US" sz="2400" b="1" dirty="0">
              <a:latin typeface="Arial" pitchFamily="34" charset="0"/>
              <a:cs typeface="Arial" pitchFamily="34" charset="0"/>
            </a:endParaRPr>
          </a:p>
        </p:txBody>
      </p:sp>
      <p:sp>
        <p:nvSpPr>
          <p:cNvPr id="4" name="TextBox 3"/>
          <p:cNvSpPr txBox="1"/>
          <p:nvPr/>
        </p:nvSpPr>
        <p:spPr>
          <a:xfrm>
            <a:off x="142844" y="6448032"/>
            <a:ext cx="6522106" cy="338554"/>
          </a:xfrm>
          <a:prstGeom prst="rect">
            <a:avLst/>
          </a:prstGeom>
          <a:noFill/>
        </p:spPr>
        <p:txBody>
          <a:bodyPr wrap="none" rtlCol="0">
            <a:spAutoFit/>
          </a:bodyPr>
          <a:lstStyle/>
          <a:p>
            <a:r>
              <a:rPr lang="en-GB" sz="1600" b="1" dirty="0" smtClean="0">
                <a:solidFill>
                  <a:schemeClr val="bg1">
                    <a:lumMod val="50000"/>
                  </a:schemeClr>
                </a:solidFill>
                <a:latin typeface="Arial" pitchFamily="34" charset="0"/>
                <a:cs typeface="Arial" pitchFamily="34" charset="0"/>
              </a:rPr>
              <a:t>EG5066  Energy Technologies: current issues &amp; future directions</a:t>
            </a:r>
            <a:endParaRPr lang="en-US" sz="1600" b="1" dirty="0">
              <a:solidFill>
                <a:schemeClr val="bg1">
                  <a:lumMod val="50000"/>
                </a:schemeClr>
              </a:solidFill>
              <a:latin typeface="Arial" pitchFamily="34" charset="0"/>
              <a:cs typeface="Arial" pitchFamily="34" charset="0"/>
            </a:endParaRPr>
          </a:p>
        </p:txBody>
      </p:sp>
      <p:cxnSp>
        <p:nvCxnSpPr>
          <p:cNvPr id="5" name="Straight Connector 4"/>
          <p:cNvCxnSpPr/>
          <p:nvPr/>
        </p:nvCxnSpPr>
        <p:spPr>
          <a:xfrm>
            <a:off x="0" y="6286520"/>
            <a:ext cx="91440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0" y="714356"/>
            <a:ext cx="91440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85720" y="1447587"/>
            <a:ext cx="4786346" cy="3416320"/>
          </a:xfrm>
          <a:prstGeom prst="rect">
            <a:avLst/>
          </a:prstGeom>
        </p:spPr>
        <p:txBody>
          <a:bodyPr wrap="square">
            <a:spAutoFit/>
          </a:bodyPr>
          <a:lstStyle/>
          <a:p>
            <a:pPr marL="268288" indent="-268288">
              <a:lnSpc>
                <a:spcPct val="200000"/>
              </a:lnSpc>
              <a:buBlip>
                <a:blip r:embed="rId2"/>
              </a:buBlip>
            </a:pPr>
            <a:r>
              <a:rPr lang="en-US" dirty="0" smtClean="0"/>
              <a:t>The first commercial nuclear stations in the UK</a:t>
            </a:r>
          </a:p>
          <a:p>
            <a:pPr marL="268288" indent="-268288">
              <a:lnSpc>
                <a:spcPct val="200000"/>
              </a:lnSpc>
              <a:buBlip>
                <a:blip r:embed="rId2"/>
              </a:buBlip>
            </a:pPr>
            <a:r>
              <a:rPr lang="en-US" dirty="0" smtClean="0"/>
              <a:t>Named after the magnesium alloy used to make the fuel can containing the uranium fuel</a:t>
            </a:r>
          </a:p>
          <a:p>
            <a:pPr marL="268288" indent="-268288">
              <a:lnSpc>
                <a:spcPct val="200000"/>
              </a:lnSpc>
              <a:buBlip>
                <a:blip r:embed="rId2"/>
              </a:buBlip>
            </a:pPr>
            <a:r>
              <a:rPr lang="en-US" dirty="0" smtClean="0"/>
              <a:t>Use natural uranium metal as the fuel</a:t>
            </a:r>
          </a:p>
          <a:p>
            <a:pPr marL="268288" indent="-268288">
              <a:lnSpc>
                <a:spcPct val="200000"/>
              </a:lnSpc>
              <a:buBlip>
                <a:blip r:embed="rId2"/>
              </a:buBlip>
            </a:pPr>
            <a:r>
              <a:rPr lang="en-US" dirty="0" smtClean="0"/>
              <a:t>Graphite moderator</a:t>
            </a:r>
          </a:p>
          <a:p>
            <a:pPr marL="268288" indent="-268288">
              <a:lnSpc>
                <a:spcPct val="200000"/>
              </a:lnSpc>
              <a:buBlip>
                <a:blip r:embed="rId2"/>
              </a:buBlip>
            </a:pPr>
            <a:r>
              <a:rPr lang="en-US" dirty="0" err="1" smtClean="0"/>
              <a:t>Pressurised</a:t>
            </a:r>
            <a:r>
              <a:rPr lang="en-US" dirty="0" smtClean="0"/>
              <a:t> CO</a:t>
            </a:r>
            <a:r>
              <a:rPr lang="en-US" baseline="-25000" dirty="0" smtClean="0"/>
              <a:t>2</a:t>
            </a:r>
            <a:r>
              <a:rPr lang="en-US" dirty="0" smtClean="0"/>
              <a:t> as the coolant</a:t>
            </a:r>
          </a:p>
        </p:txBody>
      </p:sp>
      <p:grpSp>
        <p:nvGrpSpPr>
          <p:cNvPr id="9" name="Group 8"/>
          <p:cNvGrpSpPr/>
          <p:nvPr/>
        </p:nvGrpSpPr>
        <p:grpSpPr>
          <a:xfrm>
            <a:off x="5143504" y="1285860"/>
            <a:ext cx="3895725" cy="3991775"/>
            <a:chOff x="5143504" y="1285860"/>
            <a:chExt cx="3895725" cy="3991775"/>
          </a:xfrm>
        </p:grpSpPr>
        <p:pic>
          <p:nvPicPr>
            <p:cNvPr id="59394" name="Picture 2" descr="Diagram of a Magnox reactor"/>
            <p:cNvPicPr>
              <a:picLocks noChangeAspect="1" noChangeArrowheads="1"/>
            </p:cNvPicPr>
            <p:nvPr/>
          </p:nvPicPr>
          <p:blipFill>
            <a:blip r:embed="rId3" cstate="print"/>
            <a:srcRect/>
            <a:stretch>
              <a:fillRect/>
            </a:stretch>
          </p:blipFill>
          <p:spPr bwMode="auto">
            <a:xfrm>
              <a:off x="5143504" y="1285860"/>
              <a:ext cx="3895725" cy="3733800"/>
            </a:xfrm>
            <a:prstGeom prst="rect">
              <a:avLst/>
            </a:prstGeom>
            <a:noFill/>
          </p:spPr>
        </p:pic>
        <p:sp>
          <p:nvSpPr>
            <p:cNvPr id="4" name="TextBox 3"/>
            <p:cNvSpPr txBox="1"/>
            <p:nvPr/>
          </p:nvSpPr>
          <p:spPr>
            <a:xfrm>
              <a:off x="7847877" y="5000636"/>
              <a:ext cx="1191352" cy="276999"/>
            </a:xfrm>
            <a:prstGeom prst="rect">
              <a:avLst/>
            </a:prstGeom>
            <a:noFill/>
          </p:spPr>
          <p:txBody>
            <a:bodyPr wrap="none" rtlCol="0">
              <a:spAutoFit/>
            </a:bodyPr>
            <a:lstStyle/>
            <a:p>
              <a:r>
                <a:rPr lang="en-GB" sz="1200" dirty="0" smtClean="0">
                  <a:latin typeface="Arial" pitchFamily="34" charset="0"/>
                  <a:cs typeface="Arial" pitchFamily="34" charset="0"/>
                </a:rPr>
                <a:t>Source: DECC</a:t>
              </a:r>
              <a:endParaRPr lang="en-US" sz="1200" dirty="0">
                <a:latin typeface="Arial" pitchFamily="34" charset="0"/>
                <a:cs typeface="Arial" pitchFamily="34" charset="0"/>
              </a:endParaRPr>
            </a:p>
          </p:txBody>
        </p:sp>
      </p:grpSp>
      <p:sp>
        <p:nvSpPr>
          <p:cNvPr id="8" name="TextBox 7"/>
          <p:cNvSpPr txBox="1"/>
          <p:nvPr/>
        </p:nvSpPr>
        <p:spPr>
          <a:xfrm>
            <a:off x="6107206" y="71414"/>
            <a:ext cx="2751074" cy="461665"/>
          </a:xfrm>
          <a:prstGeom prst="rect">
            <a:avLst/>
          </a:prstGeom>
          <a:noFill/>
        </p:spPr>
        <p:txBody>
          <a:bodyPr wrap="none" rtlCol="0">
            <a:spAutoFit/>
          </a:bodyPr>
          <a:lstStyle/>
          <a:p>
            <a:r>
              <a:rPr lang="en-GB" sz="2400" b="1" dirty="0" err="1" smtClean="0">
                <a:latin typeface="Arial" pitchFamily="34" charset="0"/>
                <a:cs typeface="Arial" pitchFamily="34" charset="0"/>
              </a:rPr>
              <a:t>Magnox</a:t>
            </a:r>
            <a:r>
              <a:rPr lang="en-GB" sz="2400" b="1" dirty="0" smtClean="0">
                <a:latin typeface="Arial" pitchFamily="34" charset="0"/>
                <a:cs typeface="Arial" pitchFamily="34" charset="0"/>
              </a:rPr>
              <a:t> Reactors</a:t>
            </a:r>
            <a:endParaRPr lang="en-US" sz="2400" b="1" dirty="0">
              <a:latin typeface="Arial" pitchFamily="34" charset="0"/>
              <a:cs typeface="Arial" pitchFamily="34" charset="0"/>
            </a:endParaRPr>
          </a:p>
        </p:txBody>
      </p:sp>
    </p:spTree>
  </p:cSld>
  <p:clrMapOvr>
    <a:masterClrMapping/>
  </p:clrMapOvr>
  <p:transition spd="med">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31389" y="109815"/>
            <a:ext cx="5469767" cy="461665"/>
          </a:xfrm>
          <a:prstGeom prst="rect">
            <a:avLst/>
          </a:prstGeom>
          <a:noFill/>
        </p:spPr>
        <p:txBody>
          <a:bodyPr wrap="none" rtlCol="0">
            <a:spAutoFit/>
          </a:bodyPr>
          <a:lstStyle/>
          <a:p>
            <a:pPr algn="r"/>
            <a:r>
              <a:rPr lang="en-GB" sz="2400" b="1" dirty="0" smtClean="0">
                <a:latin typeface="Arial" pitchFamily="34" charset="0"/>
                <a:cs typeface="Arial" pitchFamily="34" charset="0"/>
              </a:rPr>
              <a:t>Advanced gas-cooled reactor (AGR)</a:t>
            </a:r>
            <a:endParaRPr lang="en-US" sz="2400" b="1" dirty="0">
              <a:latin typeface="Arial" pitchFamily="34" charset="0"/>
              <a:cs typeface="Arial" pitchFamily="34" charset="0"/>
            </a:endParaRPr>
          </a:p>
        </p:txBody>
      </p:sp>
      <p:pic>
        <p:nvPicPr>
          <p:cNvPr id="44034" name="Picture 2" descr="http://upload.wikimedia.org/wikipedia/commons/thumb/e/e1/AGR_reactor_schematic.svg/350px-AGR_reactor_schematic.svg.png">
            <a:hlinkClick r:id="rId2" tooltip="Schematic diagram of the Advanced Gas-cooled Reactor. Note that the heat exchanger is contained within the steel-reinforced concrete combined pressure vessel and radiation shield.1. Charge tubes2. Control rods3. Graphite moderator4. Fuel assemblies5. Concrete pressure vessel and radiation shielding6. Gas circulator7. Water8. Water circulator9. Heat exchanger 10. Steam"/>
          </p:cNvPr>
          <p:cNvPicPr>
            <a:picLocks noChangeAspect="1" noChangeArrowheads="1"/>
          </p:cNvPicPr>
          <p:nvPr/>
        </p:nvPicPr>
        <p:blipFill>
          <a:blip r:embed="rId3" cstate="print"/>
          <a:srcRect/>
          <a:stretch>
            <a:fillRect/>
          </a:stretch>
        </p:blipFill>
        <p:spPr bwMode="auto">
          <a:xfrm>
            <a:off x="329363" y="3319442"/>
            <a:ext cx="3599695" cy="2643206"/>
          </a:xfrm>
          <a:prstGeom prst="rect">
            <a:avLst/>
          </a:prstGeom>
          <a:noFill/>
        </p:spPr>
      </p:pic>
      <p:grpSp>
        <p:nvGrpSpPr>
          <p:cNvPr id="9" name="Group 8"/>
          <p:cNvGrpSpPr/>
          <p:nvPr/>
        </p:nvGrpSpPr>
        <p:grpSpPr>
          <a:xfrm>
            <a:off x="6715140" y="1726630"/>
            <a:ext cx="2214566" cy="1916684"/>
            <a:chOff x="857224" y="4500570"/>
            <a:chExt cx="1714500" cy="1440902"/>
          </a:xfrm>
        </p:grpSpPr>
        <p:pic>
          <p:nvPicPr>
            <p:cNvPr id="44038" name="Picture 6" descr="http://upload.wikimedia.org/wikipedia/commons/thumb/3/34/Torness_Nuclear_Power_Station%2C_Scotland.JPG/180px-Torness_Nuclear_Power_Station%2C_Scotland.JPG">
              <a:hlinkClick r:id="rId4" tooltip="AGR power station at Torness"/>
            </p:cNvPr>
            <p:cNvPicPr>
              <a:picLocks noChangeAspect="1" noChangeArrowheads="1"/>
            </p:cNvPicPr>
            <p:nvPr/>
          </p:nvPicPr>
          <p:blipFill>
            <a:blip r:embed="rId5" cstate="print"/>
            <a:srcRect/>
            <a:stretch>
              <a:fillRect/>
            </a:stretch>
          </p:blipFill>
          <p:spPr bwMode="auto">
            <a:xfrm>
              <a:off x="857224" y="4500570"/>
              <a:ext cx="1714500" cy="1066801"/>
            </a:xfrm>
            <a:prstGeom prst="rect">
              <a:avLst/>
            </a:prstGeom>
            <a:noFill/>
          </p:spPr>
        </p:pic>
        <p:sp>
          <p:nvSpPr>
            <p:cNvPr id="8" name="TextBox 7"/>
            <p:cNvSpPr txBox="1"/>
            <p:nvPr/>
          </p:nvSpPr>
          <p:spPr>
            <a:xfrm>
              <a:off x="1266916" y="5572140"/>
              <a:ext cx="992644" cy="369332"/>
            </a:xfrm>
            <a:prstGeom prst="rect">
              <a:avLst/>
            </a:prstGeom>
            <a:noFill/>
          </p:spPr>
          <p:txBody>
            <a:bodyPr wrap="none" rtlCol="0">
              <a:spAutoFit/>
            </a:bodyPr>
            <a:lstStyle/>
            <a:p>
              <a:r>
                <a:rPr lang="en-GB" dirty="0" err="1" smtClean="0">
                  <a:latin typeface="Arial" pitchFamily="34" charset="0"/>
                  <a:cs typeface="Arial" pitchFamily="34" charset="0"/>
                </a:rPr>
                <a:t>Torness</a:t>
              </a:r>
              <a:endParaRPr lang="en-US" dirty="0">
                <a:latin typeface="Arial" pitchFamily="34" charset="0"/>
                <a:cs typeface="Arial" pitchFamily="34" charset="0"/>
              </a:endParaRPr>
            </a:p>
          </p:txBody>
        </p:sp>
      </p:grpSp>
      <p:sp>
        <p:nvSpPr>
          <p:cNvPr id="11" name="Rectangle 10"/>
          <p:cNvSpPr/>
          <p:nvPr/>
        </p:nvSpPr>
        <p:spPr>
          <a:xfrm>
            <a:off x="4214810" y="3209884"/>
            <a:ext cx="4714908" cy="2862322"/>
          </a:xfrm>
          <a:prstGeom prst="rect">
            <a:avLst/>
          </a:prstGeom>
        </p:spPr>
        <p:txBody>
          <a:bodyPr wrap="square">
            <a:spAutoFit/>
          </a:bodyPr>
          <a:lstStyle/>
          <a:p>
            <a:r>
              <a:rPr lang="en-US" dirty="0" smtClean="0"/>
              <a:t>1. Charge tubes</a:t>
            </a:r>
            <a:br>
              <a:rPr lang="en-US" dirty="0" smtClean="0"/>
            </a:br>
            <a:r>
              <a:rPr lang="en-US" dirty="0" smtClean="0"/>
              <a:t>2. Control rods</a:t>
            </a:r>
            <a:br>
              <a:rPr lang="en-US" dirty="0" smtClean="0"/>
            </a:br>
            <a:r>
              <a:rPr lang="en-US" dirty="0" smtClean="0"/>
              <a:t>3. Graphite moderator</a:t>
            </a:r>
            <a:br>
              <a:rPr lang="en-US" dirty="0" smtClean="0"/>
            </a:br>
            <a:r>
              <a:rPr lang="en-US" dirty="0" smtClean="0"/>
              <a:t>4. Fuel assemblies</a:t>
            </a:r>
            <a:br>
              <a:rPr lang="en-US" dirty="0" smtClean="0"/>
            </a:br>
            <a:r>
              <a:rPr lang="en-US" dirty="0" smtClean="0"/>
              <a:t>5. Concrete pressure vessel &amp; radiation shielding</a:t>
            </a:r>
            <a:br>
              <a:rPr lang="en-US" dirty="0" smtClean="0"/>
            </a:br>
            <a:r>
              <a:rPr lang="en-US" dirty="0" smtClean="0"/>
              <a:t>6. Gas circulator</a:t>
            </a:r>
            <a:br>
              <a:rPr lang="en-US" dirty="0" smtClean="0"/>
            </a:br>
            <a:r>
              <a:rPr lang="en-US" dirty="0" smtClean="0"/>
              <a:t>7. Water</a:t>
            </a:r>
            <a:br>
              <a:rPr lang="en-US" dirty="0" smtClean="0"/>
            </a:br>
            <a:r>
              <a:rPr lang="en-US" dirty="0" smtClean="0"/>
              <a:t>8. Water circulator</a:t>
            </a:r>
            <a:br>
              <a:rPr lang="en-US" dirty="0" smtClean="0"/>
            </a:br>
            <a:r>
              <a:rPr lang="en-US" dirty="0" smtClean="0"/>
              <a:t>9. Heat exchanger</a:t>
            </a:r>
            <a:br>
              <a:rPr lang="en-US" dirty="0" smtClean="0"/>
            </a:br>
            <a:r>
              <a:rPr lang="en-US" dirty="0" smtClean="0"/>
              <a:t>10. Steam</a:t>
            </a:r>
            <a:endParaRPr lang="en-US" dirty="0"/>
          </a:p>
        </p:txBody>
      </p:sp>
      <p:sp>
        <p:nvSpPr>
          <p:cNvPr id="3" name="TextBox 2"/>
          <p:cNvSpPr txBox="1"/>
          <p:nvPr/>
        </p:nvSpPr>
        <p:spPr>
          <a:xfrm>
            <a:off x="329363" y="1285860"/>
            <a:ext cx="7691849" cy="1668405"/>
          </a:xfrm>
          <a:prstGeom prst="rect">
            <a:avLst/>
          </a:prstGeom>
          <a:noFill/>
        </p:spPr>
        <p:txBody>
          <a:bodyPr wrap="none" rtlCol="0">
            <a:spAutoFit/>
          </a:bodyPr>
          <a:lstStyle/>
          <a:p>
            <a:pPr marL="268288" indent="-268288">
              <a:lnSpc>
                <a:spcPct val="200000"/>
              </a:lnSpc>
              <a:buBlip>
                <a:blip r:embed="rId6"/>
              </a:buBlip>
            </a:pPr>
            <a:r>
              <a:rPr lang="en-GB" dirty="0" smtClean="0">
                <a:latin typeface="Arial" pitchFamily="34" charset="0"/>
                <a:cs typeface="Arial" pitchFamily="34" charset="0"/>
              </a:rPr>
              <a:t>2</a:t>
            </a:r>
            <a:r>
              <a:rPr lang="en-GB" baseline="30000" dirty="0" smtClean="0">
                <a:latin typeface="Arial" pitchFamily="34" charset="0"/>
                <a:cs typeface="Arial" pitchFamily="34" charset="0"/>
              </a:rPr>
              <a:t>nd</a:t>
            </a:r>
            <a:r>
              <a:rPr lang="en-GB" dirty="0" smtClean="0">
                <a:latin typeface="Arial" pitchFamily="34" charset="0"/>
                <a:cs typeface="Arial" pitchFamily="34" charset="0"/>
              </a:rPr>
              <a:t> generation of British gas-cooled reactors – developed from </a:t>
            </a:r>
            <a:r>
              <a:rPr lang="en-GB" dirty="0" err="1" smtClean="0">
                <a:latin typeface="Arial" pitchFamily="34" charset="0"/>
                <a:cs typeface="Arial" pitchFamily="34" charset="0"/>
              </a:rPr>
              <a:t>Magnox</a:t>
            </a:r>
            <a:endParaRPr lang="en-GB" dirty="0" smtClean="0">
              <a:latin typeface="Arial" pitchFamily="34" charset="0"/>
              <a:cs typeface="Arial" pitchFamily="34" charset="0"/>
            </a:endParaRPr>
          </a:p>
          <a:p>
            <a:pPr marL="268288" indent="-268288">
              <a:lnSpc>
                <a:spcPct val="200000"/>
              </a:lnSpc>
              <a:buBlip>
                <a:blip r:embed="rId6"/>
              </a:buBlip>
            </a:pPr>
            <a:r>
              <a:rPr lang="en-GB" dirty="0" smtClean="0">
                <a:latin typeface="Arial" pitchFamily="34" charset="0"/>
                <a:cs typeface="Arial" pitchFamily="34" charset="0"/>
              </a:rPr>
              <a:t>Uses graphite as the neutron moderator and CO</a:t>
            </a:r>
            <a:r>
              <a:rPr lang="en-GB" baseline="-25000" dirty="0" smtClean="0">
                <a:latin typeface="Arial" pitchFamily="34" charset="0"/>
                <a:cs typeface="Arial" pitchFamily="34" charset="0"/>
              </a:rPr>
              <a:t>2</a:t>
            </a:r>
            <a:r>
              <a:rPr lang="en-GB" dirty="0" smtClean="0">
                <a:latin typeface="Arial" pitchFamily="34" charset="0"/>
                <a:cs typeface="Arial" pitchFamily="34" charset="0"/>
              </a:rPr>
              <a:t> as coolant</a:t>
            </a:r>
          </a:p>
          <a:p>
            <a:pPr marL="268288" indent="-268288">
              <a:lnSpc>
                <a:spcPct val="200000"/>
              </a:lnSpc>
              <a:buBlip>
                <a:blip r:embed="rId6"/>
              </a:buBlip>
            </a:pPr>
            <a:r>
              <a:rPr lang="en-GB" dirty="0" smtClean="0">
                <a:latin typeface="Arial" pitchFamily="34" charset="0"/>
                <a:cs typeface="Arial" pitchFamily="34" charset="0"/>
              </a:rPr>
              <a:t>Configured with 2 reactors in single building</a:t>
            </a:r>
            <a:endParaRPr lang="en-US" dirty="0">
              <a:latin typeface="Arial" pitchFamily="34" charset="0"/>
              <a:cs typeface="Arial" pitchFamily="34" charset="0"/>
            </a:endParaRPr>
          </a:p>
        </p:txBody>
      </p:sp>
    </p:spTree>
  </p:cSld>
  <p:clrMapOvr>
    <a:masterClrMapping/>
  </p:clrMapOvr>
  <p:transition spd="med">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85720" y="985140"/>
            <a:ext cx="4643502" cy="4801314"/>
          </a:xfrm>
          <a:prstGeom prst="rect">
            <a:avLst/>
          </a:prstGeom>
        </p:spPr>
        <p:txBody>
          <a:bodyPr wrap="square">
            <a:spAutoFit/>
          </a:bodyPr>
          <a:lstStyle/>
          <a:p>
            <a:pPr marL="268288" indent="-268288">
              <a:buBlip>
                <a:blip r:embed="rId2"/>
              </a:buBlip>
            </a:pPr>
            <a:r>
              <a:rPr lang="en-US" dirty="0" smtClean="0">
                <a:latin typeface="Arial" pitchFamily="34" charset="0"/>
                <a:cs typeface="Arial" pitchFamily="34" charset="0"/>
              </a:rPr>
              <a:t>Successor to the </a:t>
            </a:r>
            <a:r>
              <a:rPr lang="en-US" dirty="0" err="1" smtClean="0">
                <a:latin typeface="Arial" pitchFamily="34" charset="0"/>
                <a:cs typeface="Arial" pitchFamily="34" charset="0"/>
              </a:rPr>
              <a:t>Magnox</a:t>
            </a:r>
            <a:r>
              <a:rPr lang="en-US" dirty="0" smtClean="0">
                <a:latin typeface="Arial" pitchFamily="34" charset="0"/>
                <a:cs typeface="Arial" pitchFamily="34" charset="0"/>
              </a:rPr>
              <a:t> reactors &amp; unique to the UK</a:t>
            </a:r>
          </a:p>
          <a:p>
            <a:pPr marL="268288" indent="-268288">
              <a:buBlip>
                <a:blip r:embed="rId2"/>
              </a:buBlip>
            </a:pPr>
            <a:r>
              <a:rPr lang="en-US" dirty="0" smtClean="0">
                <a:latin typeface="Arial" pitchFamily="34" charset="0"/>
                <a:cs typeface="Arial" pitchFamily="34" charset="0"/>
              </a:rPr>
              <a:t>Use enriched uranium clad stainless steel cans</a:t>
            </a:r>
          </a:p>
          <a:p>
            <a:pPr marL="268288" indent="-268288">
              <a:buBlip>
                <a:blip r:embed="rId2"/>
              </a:buBlip>
            </a:pPr>
            <a:r>
              <a:rPr lang="en-US" dirty="0" smtClean="0">
                <a:latin typeface="Arial" pitchFamily="34" charset="0"/>
                <a:cs typeface="Arial" pitchFamily="34" charset="0"/>
              </a:rPr>
              <a:t>Also have a graphite moderator and use </a:t>
            </a:r>
            <a:r>
              <a:rPr lang="en-US" dirty="0" err="1" smtClean="0">
                <a:latin typeface="Arial" pitchFamily="34" charset="0"/>
                <a:cs typeface="Arial" pitchFamily="34" charset="0"/>
              </a:rPr>
              <a:t>pressurised</a:t>
            </a:r>
            <a:r>
              <a:rPr lang="en-US" dirty="0" smtClean="0">
                <a:latin typeface="Arial" pitchFamily="34" charset="0"/>
                <a:cs typeface="Arial" pitchFamily="34" charset="0"/>
              </a:rPr>
              <a:t> CO</a:t>
            </a:r>
            <a:r>
              <a:rPr lang="en-US" baseline="-25000" dirty="0" smtClean="0">
                <a:latin typeface="Arial" pitchFamily="34" charset="0"/>
                <a:cs typeface="Arial" pitchFamily="34" charset="0"/>
              </a:rPr>
              <a:t>2</a:t>
            </a:r>
            <a:r>
              <a:rPr lang="en-US" dirty="0" smtClean="0">
                <a:latin typeface="Arial" pitchFamily="34" charset="0"/>
                <a:cs typeface="Arial" pitchFamily="34" charset="0"/>
              </a:rPr>
              <a:t> as the coolant. </a:t>
            </a:r>
          </a:p>
          <a:p>
            <a:pPr marL="268288" indent="-268288">
              <a:buBlip>
                <a:blip r:embed="rId2"/>
              </a:buBlip>
            </a:pPr>
            <a:r>
              <a:rPr lang="en-US" dirty="0" smtClean="0">
                <a:latin typeface="Arial" pitchFamily="34" charset="0"/>
                <a:cs typeface="Arial" pitchFamily="34" charset="0"/>
              </a:rPr>
              <a:t>These allow the AGRs to operate at a higher temperature than the </a:t>
            </a:r>
            <a:r>
              <a:rPr lang="en-US" dirty="0" err="1" smtClean="0">
                <a:latin typeface="Arial" pitchFamily="34" charset="0"/>
                <a:cs typeface="Arial" pitchFamily="34" charset="0"/>
              </a:rPr>
              <a:t>Magnox</a:t>
            </a:r>
            <a:r>
              <a:rPr lang="en-US" dirty="0" smtClean="0">
                <a:latin typeface="Arial" pitchFamily="34" charset="0"/>
                <a:cs typeface="Arial" pitchFamily="34" charset="0"/>
              </a:rPr>
              <a:t> reactor. </a:t>
            </a:r>
          </a:p>
          <a:p>
            <a:pPr marL="268288" indent="-268288">
              <a:buBlip>
                <a:blip r:embed="rId2"/>
              </a:buBlip>
            </a:pPr>
            <a:r>
              <a:rPr lang="en-US" dirty="0" smtClean="0">
                <a:latin typeface="Arial" pitchFamily="34" charset="0"/>
                <a:cs typeface="Arial" pitchFamily="34" charset="0"/>
              </a:rPr>
              <a:t>Reactor is encased in a steel-lined pre-stressed concrete pressure vessel several </a:t>
            </a:r>
            <a:r>
              <a:rPr lang="en-US" dirty="0" err="1" smtClean="0">
                <a:latin typeface="Arial" pitchFamily="34" charset="0"/>
                <a:cs typeface="Arial" pitchFamily="34" charset="0"/>
              </a:rPr>
              <a:t>metres</a:t>
            </a:r>
            <a:r>
              <a:rPr lang="en-US" dirty="0" smtClean="0">
                <a:latin typeface="Arial" pitchFamily="34" charset="0"/>
                <a:cs typeface="Arial" pitchFamily="34" charset="0"/>
              </a:rPr>
              <a:t> thick which acts as the biological shield, with the boilers inside. </a:t>
            </a:r>
          </a:p>
          <a:p>
            <a:pPr marL="268288" indent="-268288">
              <a:buBlip>
                <a:blip r:embed="rId2"/>
              </a:buBlip>
            </a:pPr>
            <a:r>
              <a:rPr lang="en-US" dirty="0" smtClean="0">
                <a:latin typeface="Arial" pitchFamily="34" charset="0"/>
                <a:cs typeface="Arial" pitchFamily="34" charset="0"/>
              </a:rPr>
              <a:t>Coolant conveys heat from the reactor to the boilers which, in turn, heats water in an isolated steam circuit which is then used to turn the turbines.</a:t>
            </a:r>
            <a:endParaRPr lang="en-US" dirty="0">
              <a:latin typeface="Arial" pitchFamily="34" charset="0"/>
              <a:cs typeface="Arial" pitchFamily="34" charset="0"/>
            </a:endParaRPr>
          </a:p>
        </p:txBody>
      </p:sp>
      <p:grpSp>
        <p:nvGrpSpPr>
          <p:cNvPr id="9" name="Group 8"/>
          <p:cNvGrpSpPr/>
          <p:nvPr/>
        </p:nvGrpSpPr>
        <p:grpSpPr>
          <a:xfrm>
            <a:off x="5072066" y="1565257"/>
            <a:ext cx="3857652" cy="3855254"/>
            <a:chOff x="4929190" y="1565257"/>
            <a:chExt cx="3857652" cy="3855254"/>
          </a:xfrm>
        </p:grpSpPr>
        <p:pic>
          <p:nvPicPr>
            <p:cNvPr id="1026" name="Picture 2" descr="http://webarchive.nationalarchives.gov.uk/+/http:/www.berr.gov.uk/images/27969.gif"/>
            <p:cNvPicPr>
              <a:picLocks noChangeAspect="1" noChangeArrowheads="1"/>
            </p:cNvPicPr>
            <p:nvPr/>
          </p:nvPicPr>
          <p:blipFill>
            <a:blip r:embed="rId3" cstate="print"/>
            <a:srcRect/>
            <a:stretch>
              <a:fillRect/>
            </a:stretch>
          </p:blipFill>
          <p:spPr bwMode="auto">
            <a:xfrm>
              <a:off x="4929190" y="1565257"/>
              <a:ext cx="3857652" cy="3542363"/>
            </a:xfrm>
            <a:prstGeom prst="rect">
              <a:avLst/>
            </a:prstGeom>
            <a:noFill/>
          </p:spPr>
        </p:pic>
        <p:sp>
          <p:nvSpPr>
            <p:cNvPr id="4" name="TextBox 3"/>
            <p:cNvSpPr txBox="1"/>
            <p:nvPr/>
          </p:nvSpPr>
          <p:spPr>
            <a:xfrm>
              <a:off x="7595490" y="5143512"/>
              <a:ext cx="1191352" cy="276999"/>
            </a:xfrm>
            <a:prstGeom prst="rect">
              <a:avLst/>
            </a:prstGeom>
            <a:noFill/>
          </p:spPr>
          <p:txBody>
            <a:bodyPr wrap="none" rtlCol="0">
              <a:spAutoFit/>
            </a:bodyPr>
            <a:lstStyle/>
            <a:p>
              <a:r>
                <a:rPr lang="en-GB" sz="1200" dirty="0" smtClean="0">
                  <a:latin typeface="Arial" pitchFamily="34" charset="0"/>
                  <a:cs typeface="Arial" pitchFamily="34" charset="0"/>
                </a:rPr>
                <a:t>Source: DECC</a:t>
              </a:r>
              <a:endParaRPr lang="en-US" sz="1200" dirty="0">
                <a:latin typeface="Arial" pitchFamily="34" charset="0"/>
                <a:cs typeface="Arial" pitchFamily="34" charset="0"/>
              </a:endParaRPr>
            </a:p>
          </p:txBody>
        </p:sp>
      </p:grpSp>
      <p:sp>
        <p:nvSpPr>
          <p:cNvPr id="8" name="TextBox 7"/>
          <p:cNvSpPr txBox="1"/>
          <p:nvPr/>
        </p:nvSpPr>
        <p:spPr>
          <a:xfrm>
            <a:off x="3531389" y="109815"/>
            <a:ext cx="5469767" cy="461665"/>
          </a:xfrm>
          <a:prstGeom prst="rect">
            <a:avLst/>
          </a:prstGeom>
          <a:noFill/>
        </p:spPr>
        <p:txBody>
          <a:bodyPr wrap="none" rtlCol="0">
            <a:spAutoFit/>
          </a:bodyPr>
          <a:lstStyle/>
          <a:p>
            <a:pPr algn="r"/>
            <a:r>
              <a:rPr lang="en-GB" sz="2400" b="1" dirty="0" smtClean="0">
                <a:latin typeface="Arial" pitchFamily="34" charset="0"/>
                <a:cs typeface="Arial" pitchFamily="34" charset="0"/>
              </a:rPr>
              <a:t>Advanced gas-cooled reactor (AGR)</a:t>
            </a:r>
            <a:endParaRPr lang="en-US" sz="2400" b="1" dirty="0">
              <a:latin typeface="Arial" pitchFamily="34" charset="0"/>
              <a:cs typeface="Arial" pitchFamily="34" charset="0"/>
            </a:endParaRPr>
          </a:p>
        </p:txBody>
      </p:sp>
    </p:spTree>
  </p:cSld>
  <p:clrMapOvr>
    <a:masterClrMapping/>
  </p:clrMapOvr>
  <p:transition spd="med">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6193006" y="1285860"/>
            <a:ext cx="2784328" cy="2428892"/>
            <a:chOff x="6193006" y="1285860"/>
            <a:chExt cx="2784328" cy="2428892"/>
          </a:xfrm>
        </p:grpSpPr>
        <p:pic>
          <p:nvPicPr>
            <p:cNvPr id="45060" name="Picture 4" descr="Unit 1">
              <a:hlinkClick r:id="rId2" tooltip="Unit 1"/>
            </p:cNvPr>
            <p:cNvPicPr>
              <a:picLocks noChangeAspect="1" noChangeArrowheads="1"/>
            </p:cNvPicPr>
            <p:nvPr/>
          </p:nvPicPr>
          <p:blipFill>
            <a:blip r:embed="rId3" cstate="print"/>
            <a:srcRect/>
            <a:stretch>
              <a:fillRect/>
            </a:stretch>
          </p:blipFill>
          <p:spPr bwMode="auto">
            <a:xfrm>
              <a:off x="6193006" y="1285860"/>
              <a:ext cx="2784328" cy="1882207"/>
            </a:xfrm>
            <a:prstGeom prst="rect">
              <a:avLst/>
            </a:prstGeom>
            <a:noFill/>
          </p:spPr>
        </p:pic>
        <p:sp>
          <p:nvSpPr>
            <p:cNvPr id="6" name="TextBox 5"/>
            <p:cNvSpPr txBox="1"/>
            <p:nvPr/>
          </p:nvSpPr>
          <p:spPr>
            <a:xfrm>
              <a:off x="6335006" y="3129977"/>
              <a:ext cx="2500329" cy="584775"/>
            </a:xfrm>
            <a:prstGeom prst="rect">
              <a:avLst/>
            </a:prstGeom>
            <a:noFill/>
          </p:spPr>
          <p:txBody>
            <a:bodyPr wrap="square" rtlCol="0">
              <a:spAutoFit/>
            </a:bodyPr>
            <a:lstStyle/>
            <a:p>
              <a:pPr algn="ctr"/>
              <a:r>
                <a:rPr lang="en-GB" sz="1600" dirty="0" err="1" smtClean="0">
                  <a:latin typeface="Arial" pitchFamily="34" charset="0"/>
                  <a:cs typeface="Arial" pitchFamily="34" charset="0"/>
                </a:rPr>
                <a:t>Ignalina</a:t>
              </a:r>
              <a:r>
                <a:rPr lang="en-GB" sz="1600" dirty="0" smtClean="0">
                  <a:latin typeface="Arial" pitchFamily="34" charset="0"/>
                  <a:cs typeface="Arial" pitchFamily="34" charset="0"/>
                </a:rPr>
                <a:t> Nuclear Power Plant, Lithuania</a:t>
              </a:r>
              <a:endParaRPr lang="en-US" sz="1600" dirty="0">
                <a:latin typeface="Arial" pitchFamily="34" charset="0"/>
                <a:cs typeface="Arial" pitchFamily="34" charset="0"/>
              </a:endParaRPr>
            </a:p>
          </p:txBody>
        </p:sp>
      </p:grpSp>
      <p:sp>
        <p:nvSpPr>
          <p:cNvPr id="2" name="TextBox 1"/>
          <p:cNvSpPr txBox="1"/>
          <p:nvPr/>
        </p:nvSpPr>
        <p:spPr>
          <a:xfrm>
            <a:off x="6357950" y="142852"/>
            <a:ext cx="2513830" cy="461665"/>
          </a:xfrm>
          <a:prstGeom prst="rect">
            <a:avLst/>
          </a:prstGeom>
          <a:noFill/>
        </p:spPr>
        <p:txBody>
          <a:bodyPr wrap="none" rtlCol="0">
            <a:spAutoFit/>
          </a:bodyPr>
          <a:lstStyle/>
          <a:p>
            <a:pPr algn="r"/>
            <a:r>
              <a:rPr lang="en-GB" sz="2400" b="1" dirty="0" smtClean="0">
                <a:latin typeface="Arial" pitchFamily="34" charset="0"/>
                <a:cs typeface="Arial" pitchFamily="34" charset="0"/>
              </a:rPr>
              <a:t>RBMK Reactors</a:t>
            </a:r>
            <a:endParaRPr lang="en-US" sz="2400" b="1" dirty="0">
              <a:latin typeface="Arial" pitchFamily="34" charset="0"/>
              <a:cs typeface="Arial" pitchFamily="34" charset="0"/>
            </a:endParaRPr>
          </a:p>
        </p:txBody>
      </p:sp>
      <p:sp>
        <p:nvSpPr>
          <p:cNvPr id="3" name="TextBox 2"/>
          <p:cNvSpPr txBox="1"/>
          <p:nvPr/>
        </p:nvSpPr>
        <p:spPr>
          <a:xfrm>
            <a:off x="357158" y="1000108"/>
            <a:ext cx="5857916" cy="2585323"/>
          </a:xfrm>
          <a:prstGeom prst="rect">
            <a:avLst/>
          </a:prstGeom>
          <a:noFill/>
        </p:spPr>
        <p:txBody>
          <a:bodyPr wrap="square" rtlCol="0">
            <a:spAutoFit/>
          </a:bodyPr>
          <a:lstStyle/>
          <a:p>
            <a:pPr marL="268288" indent="-268288">
              <a:lnSpc>
                <a:spcPct val="150000"/>
              </a:lnSpc>
              <a:buBlip>
                <a:blip r:embed="rId4"/>
              </a:buBlip>
            </a:pPr>
            <a:r>
              <a:rPr lang="en-GB" dirty="0" smtClean="0">
                <a:latin typeface="Arial" pitchFamily="34" charset="0"/>
                <a:cs typeface="Arial" pitchFamily="34" charset="0"/>
              </a:rPr>
              <a:t>Russian High Power Channel Type Reactor</a:t>
            </a:r>
          </a:p>
          <a:p>
            <a:pPr marL="268288" indent="-268288">
              <a:lnSpc>
                <a:spcPct val="150000"/>
              </a:lnSpc>
              <a:buBlip>
                <a:blip r:embed="rId4"/>
              </a:buBlip>
            </a:pPr>
            <a:r>
              <a:rPr lang="en-GB" dirty="0" smtClean="0">
                <a:latin typeface="Arial" pitchFamily="34" charset="0"/>
                <a:cs typeface="Arial" pitchFamily="34" charset="0"/>
              </a:rPr>
              <a:t>Class of graphite-moderated nuclear power reactor</a:t>
            </a:r>
          </a:p>
          <a:p>
            <a:pPr marL="268288" indent="-268288">
              <a:lnSpc>
                <a:spcPct val="150000"/>
              </a:lnSpc>
              <a:buBlip>
                <a:blip r:embed="rId4"/>
              </a:buBlip>
            </a:pPr>
            <a:r>
              <a:rPr lang="en-GB" dirty="0" smtClean="0">
                <a:latin typeface="Arial" pitchFamily="34" charset="0"/>
                <a:cs typeface="Arial" pitchFamily="34" charset="0"/>
              </a:rPr>
              <a:t>Type involved in Chernobyl accident</a:t>
            </a:r>
          </a:p>
          <a:p>
            <a:pPr marL="268288" indent="-268288">
              <a:lnSpc>
                <a:spcPct val="150000"/>
              </a:lnSpc>
              <a:buBlip>
                <a:blip r:embed="rId4"/>
              </a:buBlip>
            </a:pPr>
            <a:r>
              <a:rPr lang="en-GB" dirty="0" smtClean="0">
                <a:latin typeface="Arial" pitchFamily="34" charset="0"/>
                <a:cs typeface="Arial" pitchFamily="34" charset="0"/>
              </a:rPr>
              <a:t>Uses light water for cooling and graphite for moderation</a:t>
            </a:r>
          </a:p>
          <a:p>
            <a:pPr marL="268288" indent="-268288">
              <a:lnSpc>
                <a:spcPct val="150000"/>
              </a:lnSpc>
              <a:buBlip>
                <a:blip r:embed="rId4"/>
              </a:buBlip>
            </a:pPr>
            <a:r>
              <a:rPr lang="en-GB" dirty="0" smtClean="0">
                <a:latin typeface="Arial" pitchFamily="34" charset="0"/>
                <a:cs typeface="Arial" pitchFamily="34" charset="0"/>
              </a:rPr>
              <a:t>Uses natural uranium for fuel</a:t>
            </a:r>
            <a:endParaRPr lang="en-US" dirty="0">
              <a:latin typeface="Arial" pitchFamily="34" charset="0"/>
              <a:cs typeface="Arial" pitchFamily="34" charset="0"/>
            </a:endParaRPr>
          </a:p>
        </p:txBody>
      </p:sp>
      <p:pic>
        <p:nvPicPr>
          <p:cNvPr id="45058" name="Picture 2" descr="http://upload.wikimedia.org/wikipedia/commons/thumb/1/1f/RBMK_reactor_schematic.svg/350px-RBMK_reactor_schematic.svg.png">
            <a:hlinkClick r:id="rId5" tooltip="Schematic diagram of an RBMK"/>
          </p:cNvPr>
          <p:cNvPicPr>
            <a:picLocks noChangeAspect="1" noChangeArrowheads="1"/>
          </p:cNvPicPr>
          <p:nvPr/>
        </p:nvPicPr>
        <p:blipFill>
          <a:blip r:embed="rId6" cstate="print"/>
          <a:srcRect/>
          <a:stretch>
            <a:fillRect/>
          </a:stretch>
        </p:blipFill>
        <p:spPr bwMode="auto">
          <a:xfrm>
            <a:off x="428596" y="3488296"/>
            <a:ext cx="3333750" cy="2362200"/>
          </a:xfrm>
          <a:prstGeom prst="rect">
            <a:avLst/>
          </a:prstGeom>
          <a:noFill/>
        </p:spPr>
      </p:pic>
      <p:sp>
        <p:nvSpPr>
          <p:cNvPr id="8" name="Rectangle 7"/>
          <p:cNvSpPr/>
          <p:nvPr/>
        </p:nvSpPr>
        <p:spPr>
          <a:xfrm>
            <a:off x="5990565" y="5917188"/>
            <a:ext cx="1236236" cy="369332"/>
          </a:xfrm>
          <a:prstGeom prst="rect">
            <a:avLst/>
          </a:prstGeom>
        </p:spPr>
        <p:txBody>
          <a:bodyPr wrap="none">
            <a:spAutoFit/>
          </a:bodyPr>
          <a:lstStyle/>
          <a:p>
            <a:r>
              <a:rPr lang="en-GB" dirty="0" smtClean="0">
                <a:latin typeface="Arial" pitchFamily="34" charset="0"/>
                <a:cs typeface="Arial" pitchFamily="34" charset="0"/>
              </a:rPr>
              <a:t>Chernobyl</a:t>
            </a:r>
            <a:endParaRPr lang="en-US" dirty="0">
              <a:latin typeface="Arial" pitchFamily="34" charset="0"/>
              <a:cs typeface="Arial" pitchFamily="34" charset="0"/>
            </a:endParaRPr>
          </a:p>
        </p:txBody>
      </p:sp>
      <p:grpSp>
        <p:nvGrpSpPr>
          <p:cNvPr id="13" name="Group 12"/>
          <p:cNvGrpSpPr/>
          <p:nvPr/>
        </p:nvGrpSpPr>
        <p:grpSpPr>
          <a:xfrm>
            <a:off x="4269766" y="3855726"/>
            <a:ext cx="4588514" cy="1918586"/>
            <a:chOff x="4269766" y="3855726"/>
            <a:chExt cx="4588514" cy="1918586"/>
          </a:xfrm>
        </p:grpSpPr>
        <p:pic>
          <p:nvPicPr>
            <p:cNvPr id="7" name="Picture 2" descr="http://upload.wikimedia.org/wikipedia/en/thumb/1/1b/Chernobyl_Disaster.jpg/300px-Chernobyl_Disaster.jpg">
              <a:hlinkClick r:id="rId7" tooltip="Chernobyl Disaster.jpg"/>
            </p:cNvPr>
            <p:cNvPicPr>
              <a:picLocks noChangeAspect="1" noChangeArrowheads="1"/>
            </p:cNvPicPr>
            <p:nvPr/>
          </p:nvPicPr>
          <p:blipFill>
            <a:blip r:embed="rId8" cstate="print"/>
            <a:srcRect/>
            <a:stretch>
              <a:fillRect/>
            </a:stretch>
          </p:blipFill>
          <p:spPr bwMode="auto">
            <a:xfrm>
              <a:off x="7209066" y="3855726"/>
              <a:ext cx="1649214" cy="1918586"/>
            </a:xfrm>
            <a:prstGeom prst="rect">
              <a:avLst/>
            </a:prstGeom>
            <a:noFill/>
          </p:spPr>
        </p:pic>
        <p:pic>
          <p:nvPicPr>
            <p:cNvPr id="45062" name="Picture 6" descr="http://upload.wikimedia.org/wikipedia/commons/thumb/6/6a/Chernobyl_Nuclear_Power_Plant.jpg/250px-Chernobyl_Nuclear_Power_Plant.jpg">
              <a:hlinkClick r:id="rId9" tooltip="Fourth reactor"/>
            </p:cNvPr>
            <p:cNvPicPr>
              <a:picLocks noChangeAspect="1" noChangeArrowheads="1"/>
            </p:cNvPicPr>
            <p:nvPr/>
          </p:nvPicPr>
          <p:blipFill>
            <a:blip r:embed="rId10" cstate="print"/>
            <a:srcRect/>
            <a:stretch>
              <a:fillRect/>
            </a:stretch>
          </p:blipFill>
          <p:spPr bwMode="auto">
            <a:xfrm>
              <a:off x="4269766" y="3884814"/>
              <a:ext cx="2808296" cy="1875942"/>
            </a:xfrm>
            <a:prstGeom prst="rect">
              <a:avLst/>
            </a:prstGeom>
            <a:noFill/>
          </p:spPr>
        </p:pic>
      </p:grpSp>
    </p:spTree>
  </p:cSld>
  <p:clrMapOvr>
    <a:masterClrMapping/>
  </p:clrMapOvr>
  <p:transition spd="med">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72132" y="109815"/>
            <a:ext cx="3315331" cy="461665"/>
          </a:xfrm>
          <a:prstGeom prst="rect">
            <a:avLst/>
          </a:prstGeom>
          <a:noFill/>
        </p:spPr>
        <p:txBody>
          <a:bodyPr wrap="none" rtlCol="0">
            <a:spAutoFit/>
          </a:bodyPr>
          <a:lstStyle/>
          <a:p>
            <a:pPr algn="r"/>
            <a:r>
              <a:rPr lang="en-GB" sz="2400" b="1" dirty="0" smtClean="0">
                <a:latin typeface="Arial" pitchFamily="34" charset="0"/>
                <a:cs typeface="Arial" pitchFamily="34" charset="0"/>
              </a:rPr>
              <a:t>Fast Neutron Reactor</a:t>
            </a:r>
            <a:endParaRPr lang="en-US" sz="2400" b="1" dirty="0">
              <a:latin typeface="Arial" pitchFamily="34" charset="0"/>
              <a:cs typeface="Arial" pitchFamily="34" charset="0"/>
            </a:endParaRPr>
          </a:p>
        </p:txBody>
      </p:sp>
      <p:grpSp>
        <p:nvGrpSpPr>
          <p:cNvPr id="15" name="Group 14"/>
          <p:cNvGrpSpPr/>
          <p:nvPr/>
        </p:nvGrpSpPr>
        <p:grpSpPr>
          <a:xfrm>
            <a:off x="5429256" y="785794"/>
            <a:ext cx="3333750" cy="3156543"/>
            <a:chOff x="5429256" y="785794"/>
            <a:chExt cx="3333750" cy="3156543"/>
          </a:xfrm>
        </p:grpSpPr>
        <p:pic>
          <p:nvPicPr>
            <p:cNvPr id="47106" name="Picture 2" descr="http://upload.wikimedia.org/wikipedia/commons/c/cb/Shevchenko_BN350.gif">
              <a:hlinkClick r:id="rId2" tooltip="Shevchenko BN350 nuclear fast reactor and desalination plant situated on the shore of the Caspian Sea. The plant generates 135 MWe and provides steam for an associated desalination plant. View of the interior of the reactor hall."/>
            </p:cNvPr>
            <p:cNvPicPr>
              <a:picLocks noChangeAspect="1" noChangeArrowheads="1"/>
            </p:cNvPicPr>
            <p:nvPr/>
          </p:nvPicPr>
          <p:blipFill>
            <a:blip r:embed="rId3" cstate="print"/>
            <a:srcRect/>
            <a:stretch>
              <a:fillRect/>
            </a:stretch>
          </p:blipFill>
          <p:spPr bwMode="auto">
            <a:xfrm>
              <a:off x="5429256" y="785794"/>
              <a:ext cx="3333750" cy="2533651"/>
            </a:xfrm>
            <a:prstGeom prst="rect">
              <a:avLst/>
            </a:prstGeom>
            <a:noFill/>
          </p:spPr>
        </p:pic>
        <p:sp>
          <p:nvSpPr>
            <p:cNvPr id="4" name="TextBox 3"/>
            <p:cNvSpPr txBox="1"/>
            <p:nvPr/>
          </p:nvSpPr>
          <p:spPr>
            <a:xfrm>
              <a:off x="5560214" y="3357562"/>
              <a:ext cx="3071834" cy="584775"/>
            </a:xfrm>
            <a:prstGeom prst="rect">
              <a:avLst/>
            </a:prstGeom>
            <a:noFill/>
          </p:spPr>
          <p:txBody>
            <a:bodyPr wrap="square" rtlCol="0">
              <a:spAutoFit/>
            </a:bodyPr>
            <a:lstStyle/>
            <a:p>
              <a:pPr algn="ctr"/>
              <a:r>
                <a:rPr lang="en-GB" sz="1600" dirty="0" smtClean="0">
                  <a:latin typeface="Arial" pitchFamily="34" charset="0"/>
                  <a:cs typeface="Arial" pitchFamily="34" charset="0"/>
                </a:rPr>
                <a:t>Shevchenko BN350 nuclear-heated desalination plant</a:t>
              </a:r>
              <a:endParaRPr lang="en-US" sz="1600" dirty="0">
                <a:latin typeface="Arial" pitchFamily="34" charset="0"/>
                <a:cs typeface="Arial" pitchFamily="34" charset="0"/>
              </a:endParaRPr>
            </a:p>
          </p:txBody>
        </p:sp>
      </p:grpSp>
      <p:sp>
        <p:nvSpPr>
          <p:cNvPr id="5" name="TextBox 4"/>
          <p:cNvSpPr txBox="1"/>
          <p:nvPr/>
        </p:nvSpPr>
        <p:spPr>
          <a:xfrm>
            <a:off x="357158" y="857232"/>
            <a:ext cx="4500594" cy="2949525"/>
          </a:xfrm>
          <a:prstGeom prst="rect">
            <a:avLst/>
          </a:prstGeom>
          <a:noFill/>
        </p:spPr>
        <p:txBody>
          <a:bodyPr wrap="square" rtlCol="0">
            <a:spAutoFit/>
          </a:bodyPr>
          <a:lstStyle/>
          <a:p>
            <a:pPr marL="268288" indent="-268288">
              <a:lnSpc>
                <a:spcPct val="150000"/>
              </a:lnSpc>
              <a:buBlip>
                <a:blip r:embed="rId4"/>
              </a:buBlip>
            </a:pPr>
            <a:r>
              <a:rPr lang="en-GB" dirty="0" smtClean="0">
                <a:latin typeface="Arial" pitchFamily="34" charset="0"/>
                <a:cs typeface="Arial" pitchFamily="34" charset="0"/>
              </a:rPr>
              <a:t>Fission chain reaction sustained by fast neutrons</a:t>
            </a:r>
          </a:p>
          <a:p>
            <a:pPr marL="268288" indent="-268288">
              <a:lnSpc>
                <a:spcPct val="150000"/>
              </a:lnSpc>
              <a:buBlip>
                <a:blip r:embed="rId4"/>
              </a:buBlip>
            </a:pPr>
            <a:r>
              <a:rPr lang="en-GB" dirty="0" smtClean="0">
                <a:latin typeface="Arial" pitchFamily="34" charset="0"/>
                <a:cs typeface="Arial" pitchFamily="34" charset="0"/>
              </a:rPr>
              <a:t>Needs no neutron moderator</a:t>
            </a:r>
          </a:p>
          <a:p>
            <a:pPr marL="268288" indent="-268288">
              <a:lnSpc>
                <a:spcPct val="150000"/>
              </a:lnSpc>
              <a:buBlip>
                <a:blip r:embed="rId4"/>
              </a:buBlip>
            </a:pPr>
            <a:r>
              <a:rPr lang="en-GB" dirty="0" smtClean="0">
                <a:latin typeface="Arial" pitchFamily="34" charset="0"/>
                <a:cs typeface="Arial" pitchFamily="34" charset="0"/>
              </a:rPr>
              <a:t>Needs fuel rich in fissile material</a:t>
            </a:r>
          </a:p>
          <a:p>
            <a:pPr marL="268288" indent="-268288">
              <a:lnSpc>
                <a:spcPct val="150000"/>
              </a:lnSpc>
              <a:buBlip>
                <a:blip r:embed="rId4"/>
              </a:buBlip>
            </a:pPr>
            <a:r>
              <a:rPr lang="en-GB" dirty="0" smtClean="0">
                <a:latin typeface="Arial" pitchFamily="34" charset="0"/>
                <a:cs typeface="Arial" pitchFamily="34" charset="0"/>
              </a:rPr>
              <a:t>All current fast reactors are liquid metal cooled (lead or sodium)</a:t>
            </a:r>
          </a:p>
          <a:p>
            <a:pPr marL="268288" indent="-268288">
              <a:lnSpc>
                <a:spcPct val="150000"/>
              </a:lnSpc>
              <a:buBlip>
                <a:blip r:embed="rId4"/>
              </a:buBlip>
            </a:pPr>
            <a:r>
              <a:rPr lang="en-GB" dirty="0" smtClean="0">
                <a:latin typeface="Arial" pitchFamily="34" charset="0"/>
                <a:cs typeface="Arial" pitchFamily="34" charset="0"/>
              </a:rPr>
              <a:t>Fuel – enriched uranium or plutonium</a:t>
            </a:r>
            <a:endParaRPr lang="en-US" dirty="0">
              <a:latin typeface="Arial" pitchFamily="34" charset="0"/>
              <a:cs typeface="Arial" pitchFamily="34" charset="0"/>
            </a:endParaRPr>
          </a:p>
        </p:txBody>
      </p:sp>
      <p:grpSp>
        <p:nvGrpSpPr>
          <p:cNvPr id="13" name="Group 12"/>
          <p:cNvGrpSpPr/>
          <p:nvPr/>
        </p:nvGrpSpPr>
        <p:grpSpPr>
          <a:xfrm>
            <a:off x="1428728" y="4107661"/>
            <a:ext cx="3204723" cy="1910190"/>
            <a:chOff x="1428728" y="4143380"/>
            <a:chExt cx="3204723" cy="1910190"/>
          </a:xfrm>
        </p:grpSpPr>
        <p:pic>
          <p:nvPicPr>
            <p:cNvPr id="47108" name="Picture 4" descr="http://upload.wikimedia.org/wikipedia/commons/thumb/7/76/Superph%C3%A9nix.jpg/250px-Superph%C3%A9nix.jpg">
              <a:hlinkClick r:id="rId5" tooltip="The Superphenix power plant."/>
            </p:cNvPr>
            <p:cNvPicPr>
              <a:picLocks noChangeAspect="1" noChangeArrowheads="1"/>
            </p:cNvPicPr>
            <p:nvPr/>
          </p:nvPicPr>
          <p:blipFill>
            <a:blip r:embed="rId6" cstate="print"/>
            <a:srcRect/>
            <a:stretch>
              <a:fillRect/>
            </a:stretch>
          </p:blipFill>
          <p:spPr bwMode="auto">
            <a:xfrm>
              <a:off x="1840464" y="4143380"/>
              <a:ext cx="2381250" cy="1571626"/>
            </a:xfrm>
            <a:prstGeom prst="rect">
              <a:avLst/>
            </a:prstGeom>
            <a:noFill/>
          </p:spPr>
        </p:pic>
        <p:sp>
          <p:nvSpPr>
            <p:cNvPr id="7" name="TextBox 6"/>
            <p:cNvSpPr txBox="1"/>
            <p:nvPr/>
          </p:nvSpPr>
          <p:spPr>
            <a:xfrm>
              <a:off x="1428728" y="5715016"/>
              <a:ext cx="3204723" cy="338554"/>
            </a:xfrm>
            <a:prstGeom prst="rect">
              <a:avLst/>
            </a:prstGeom>
            <a:noFill/>
          </p:spPr>
          <p:txBody>
            <a:bodyPr wrap="none" rtlCol="0">
              <a:spAutoFit/>
            </a:bodyPr>
            <a:lstStyle/>
            <a:p>
              <a:r>
                <a:rPr lang="en-GB" sz="1600" dirty="0" err="1" smtClean="0">
                  <a:latin typeface="Arial" pitchFamily="34" charset="0"/>
                  <a:cs typeface="Arial" pitchFamily="34" charset="0"/>
                </a:rPr>
                <a:t>Superphenix</a:t>
              </a:r>
              <a:r>
                <a:rPr lang="en-GB" sz="1600" dirty="0" smtClean="0">
                  <a:latin typeface="Arial" pitchFamily="34" charset="0"/>
                  <a:cs typeface="Arial" pitchFamily="34" charset="0"/>
                </a:rPr>
                <a:t> power plant, France</a:t>
              </a:r>
              <a:endParaRPr lang="en-US" sz="1600" dirty="0">
                <a:latin typeface="Arial" pitchFamily="34" charset="0"/>
                <a:cs typeface="Arial" pitchFamily="34" charset="0"/>
              </a:endParaRPr>
            </a:p>
          </p:txBody>
        </p:sp>
      </p:grpSp>
      <p:grpSp>
        <p:nvGrpSpPr>
          <p:cNvPr id="14" name="Group 13"/>
          <p:cNvGrpSpPr/>
          <p:nvPr/>
        </p:nvGrpSpPr>
        <p:grpSpPr>
          <a:xfrm>
            <a:off x="5905506" y="4000504"/>
            <a:ext cx="2381250" cy="2124504"/>
            <a:chOff x="5715008" y="4429132"/>
            <a:chExt cx="2381250" cy="2124504"/>
          </a:xfrm>
        </p:grpSpPr>
        <p:pic>
          <p:nvPicPr>
            <p:cNvPr id="47110" name="Picture 6" descr="http://upload.wikimedia.org/wikipedia/commons/thumb/7/77/DounreayJM.jpg/250px-DounreayJM.jpg">
              <a:hlinkClick r:id="rId7" tooltip="DounreayJM.jpg"/>
            </p:cNvPr>
            <p:cNvPicPr>
              <a:picLocks noChangeAspect="1" noChangeArrowheads="1"/>
            </p:cNvPicPr>
            <p:nvPr/>
          </p:nvPicPr>
          <p:blipFill>
            <a:blip r:embed="rId8" cstate="print"/>
            <a:srcRect/>
            <a:stretch>
              <a:fillRect/>
            </a:stretch>
          </p:blipFill>
          <p:spPr bwMode="auto">
            <a:xfrm>
              <a:off x="5715008" y="4429132"/>
              <a:ext cx="2381250" cy="1790701"/>
            </a:xfrm>
            <a:prstGeom prst="rect">
              <a:avLst/>
            </a:prstGeom>
            <a:noFill/>
          </p:spPr>
        </p:pic>
        <p:sp>
          <p:nvSpPr>
            <p:cNvPr id="9" name="TextBox 8"/>
            <p:cNvSpPr txBox="1"/>
            <p:nvPr/>
          </p:nvSpPr>
          <p:spPr>
            <a:xfrm>
              <a:off x="6369268" y="6215082"/>
              <a:ext cx="1072730" cy="338554"/>
            </a:xfrm>
            <a:prstGeom prst="rect">
              <a:avLst/>
            </a:prstGeom>
            <a:noFill/>
          </p:spPr>
          <p:txBody>
            <a:bodyPr wrap="none" rtlCol="0">
              <a:spAutoFit/>
            </a:bodyPr>
            <a:lstStyle/>
            <a:p>
              <a:r>
                <a:rPr lang="en-GB" sz="1600" dirty="0" err="1" smtClean="0">
                  <a:latin typeface="Arial" pitchFamily="34" charset="0"/>
                  <a:cs typeface="Arial" pitchFamily="34" charset="0"/>
                </a:rPr>
                <a:t>Dounreay</a:t>
              </a:r>
              <a:endParaRPr lang="en-US" sz="1600" dirty="0">
                <a:latin typeface="Arial" pitchFamily="34" charset="0"/>
                <a:cs typeface="Arial" pitchFamily="34" charset="0"/>
              </a:endParaRPr>
            </a:p>
          </p:txBody>
        </p:sp>
      </p:grpSp>
    </p:spTree>
  </p:cSld>
  <p:clrMapOvr>
    <a:masterClrMapping/>
  </p:clrMapOvr>
  <p:transition spd="med">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ight Arrow 10"/>
          <p:cNvSpPr/>
          <p:nvPr/>
        </p:nvSpPr>
        <p:spPr>
          <a:xfrm>
            <a:off x="214282" y="5929330"/>
            <a:ext cx="8286808" cy="142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42844" y="5072074"/>
            <a:ext cx="1714512" cy="285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t>Generation I</a:t>
            </a:r>
            <a:endParaRPr lang="en-US" sz="1600" dirty="0"/>
          </a:p>
        </p:txBody>
      </p:sp>
      <p:sp>
        <p:nvSpPr>
          <p:cNvPr id="13" name="Rectangle 12"/>
          <p:cNvSpPr/>
          <p:nvPr/>
        </p:nvSpPr>
        <p:spPr>
          <a:xfrm>
            <a:off x="1857356" y="5072074"/>
            <a:ext cx="2643206" cy="285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t>Generation II</a:t>
            </a:r>
            <a:endParaRPr lang="en-US" sz="1600" dirty="0"/>
          </a:p>
        </p:txBody>
      </p:sp>
      <p:sp>
        <p:nvSpPr>
          <p:cNvPr id="14" name="Rectangle 13"/>
          <p:cNvSpPr/>
          <p:nvPr/>
        </p:nvSpPr>
        <p:spPr>
          <a:xfrm>
            <a:off x="4500562" y="5072074"/>
            <a:ext cx="1500198" cy="285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t>Generation III</a:t>
            </a:r>
            <a:endParaRPr lang="en-US" sz="1600" dirty="0"/>
          </a:p>
        </p:txBody>
      </p:sp>
      <p:sp>
        <p:nvSpPr>
          <p:cNvPr id="15" name="Rectangle 14"/>
          <p:cNvSpPr/>
          <p:nvPr/>
        </p:nvSpPr>
        <p:spPr>
          <a:xfrm>
            <a:off x="6000760" y="5072074"/>
            <a:ext cx="1643074" cy="285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t>Generation III+</a:t>
            </a:r>
            <a:endParaRPr lang="en-US" sz="1600" dirty="0"/>
          </a:p>
        </p:txBody>
      </p:sp>
      <p:sp>
        <p:nvSpPr>
          <p:cNvPr id="16" name="Right Arrow 15"/>
          <p:cNvSpPr/>
          <p:nvPr/>
        </p:nvSpPr>
        <p:spPr>
          <a:xfrm>
            <a:off x="7643834" y="4929198"/>
            <a:ext cx="1000132" cy="5715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t>Gen IV</a:t>
            </a:r>
            <a:endParaRPr lang="en-US" sz="1600" dirty="0"/>
          </a:p>
        </p:txBody>
      </p:sp>
      <p:sp>
        <p:nvSpPr>
          <p:cNvPr id="17" name="TextBox 16"/>
          <p:cNvSpPr txBox="1"/>
          <p:nvPr/>
        </p:nvSpPr>
        <p:spPr>
          <a:xfrm>
            <a:off x="4286248" y="142852"/>
            <a:ext cx="4578497" cy="461665"/>
          </a:xfrm>
          <a:prstGeom prst="rect">
            <a:avLst/>
          </a:prstGeom>
          <a:noFill/>
        </p:spPr>
        <p:txBody>
          <a:bodyPr wrap="none" rtlCol="0">
            <a:spAutoFit/>
          </a:bodyPr>
          <a:lstStyle/>
          <a:p>
            <a:pPr algn="r"/>
            <a:r>
              <a:rPr lang="en-GB" sz="2400" b="1" dirty="0" smtClean="0">
                <a:latin typeface="Arial" pitchFamily="34" charset="0"/>
                <a:cs typeface="Arial" pitchFamily="34" charset="0"/>
              </a:rPr>
              <a:t>Generations of Nuclear Plants</a:t>
            </a:r>
            <a:endParaRPr lang="en-US" sz="2400" b="1" dirty="0">
              <a:latin typeface="Arial" pitchFamily="34" charset="0"/>
              <a:cs typeface="Arial" pitchFamily="34" charset="0"/>
            </a:endParaRPr>
          </a:p>
        </p:txBody>
      </p:sp>
      <p:grpSp>
        <p:nvGrpSpPr>
          <p:cNvPr id="32" name="Group 31"/>
          <p:cNvGrpSpPr/>
          <p:nvPr/>
        </p:nvGrpSpPr>
        <p:grpSpPr>
          <a:xfrm>
            <a:off x="204481" y="5429264"/>
            <a:ext cx="652743" cy="821537"/>
            <a:chOff x="633109" y="5429264"/>
            <a:chExt cx="652743" cy="821537"/>
          </a:xfrm>
        </p:grpSpPr>
        <p:sp>
          <p:nvSpPr>
            <p:cNvPr id="2" name="TextBox 1"/>
            <p:cNvSpPr txBox="1"/>
            <p:nvPr/>
          </p:nvSpPr>
          <p:spPr>
            <a:xfrm>
              <a:off x="633109" y="5429264"/>
              <a:ext cx="652743" cy="369332"/>
            </a:xfrm>
            <a:prstGeom prst="rect">
              <a:avLst/>
            </a:prstGeom>
            <a:noFill/>
          </p:spPr>
          <p:txBody>
            <a:bodyPr wrap="none" rtlCol="0">
              <a:spAutoFit/>
            </a:bodyPr>
            <a:lstStyle/>
            <a:p>
              <a:r>
                <a:rPr lang="en-GB" dirty="0" smtClean="0"/>
                <a:t>1950</a:t>
              </a:r>
              <a:endParaRPr lang="en-US" dirty="0"/>
            </a:p>
          </p:txBody>
        </p:sp>
        <p:cxnSp>
          <p:nvCxnSpPr>
            <p:cNvPr id="21" name="Straight Connector 20"/>
            <p:cNvCxnSpPr/>
            <p:nvPr/>
          </p:nvCxnSpPr>
          <p:spPr>
            <a:xfrm rot="5400000">
              <a:off x="709447" y="6000768"/>
              <a:ext cx="500066"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1107611" y="5429264"/>
            <a:ext cx="652743" cy="821537"/>
            <a:chOff x="1669831" y="5429264"/>
            <a:chExt cx="652743" cy="821537"/>
          </a:xfrm>
        </p:grpSpPr>
        <p:sp>
          <p:nvSpPr>
            <p:cNvPr id="3" name="TextBox 2"/>
            <p:cNvSpPr txBox="1"/>
            <p:nvPr/>
          </p:nvSpPr>
          <p:spPr>
            <a:xfrm>
              <a:off x="1669831" y="5429264"/>
              <a:ext cx="652743" cy="369332"/>
            </a:xfrm>
            <a:prstGeom prst="rect">
              <a:avLst/>
            </a:prstGeom>
            <a:noFill/>
          </p:spPr>
          <p:txBody>
            <a:bodyPr wrap="none" rtlCol="0">
              <a:spAutoFit/>
            </a:bodyPr>
            <a:lstStyle/>
            <a:p>
              <a:r>
                <a:rPr lang="en-GB" dirty="0" smtClean="0"/>
                <a:t>1960</a:t>
              </a:r>
              <a:endParaRPr lang="en-US" dirty="0"/>
            </a:p>
          </p:txBody>
        </p:sp>
        <p:cxnSp>
          <p:nvCxnSpPr>
            <p:cNvPr id="22" name="Straight Connector 21"/>
            <p:cNvCxnSpPr/>
            <p:nvPr/>
          </p:nvCxnSpPr>
          <p:spPr>
            <a:xfrm rot="5400000">
              <a:off x="1746169" y="6000768"/>
              <a:ext cx="500066"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2010741" y="5429264"/>
            <a:ext cx="652743" cy="821537"/>
            <a:chOff x="2553876" y="5429264"/>
            <a:chExt cx="652743" cy="821537"/>
          </a:xfrm>
        </p:grpSpPr>
        <p:sp>
          <p:nvSpPr>
            <p:cNvPr id="4" name="TextBox 3"/>
            <p:cNvSpPr txBox="1"/>
            <p:nvPr/>
          </p:nvSpPr>
          <p:spPr>
            <a:xfrm>
              <a:off x="2553876" y="5429264"/>
              <a:ext cx="652743" cy="369332"/>
            </a:xfrm>
            <a:prstGeom prst="rect">
              <a:avLst/>
            </a:prstGeom>
            <a:noFill/>
          </p:spPr>
          <p:txBody>
            <a:bodyPr wrap="none" rtlCol="0">
              <a:spAutoFit/>
            </a:bodyPr>
            <a:lstStyle/>
            <a:p>
              <a:r>
                <a:rPr lang="en-GB" dirty="0" smtClean="0"/>
                <a:t>1970</a:t>
              </a:r>
              <a:endParaRPr lang="en-US" dirty="0"/>
            </a:p>
          </p:txBody>
        </p:sp>
        <p:cxnSp>
          <p:nvCxnSpPr>
            <p:cNvPr id="23" name="Straight Connector 22"/>
            <p:cNvCxnSpPr/>
            <p:nvPr/>
          </p:nvCxnSpPr>
          <p:spPr>
            <a:xfrm rot="5400000">
              <a:off x="2630214" y="6000768"/>
              <a:ext cx="500066"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2913871" y="5429264"/>
            <a:ext cx="652743" cy="821537"/>
            <a:chOff x="3437921" y="5429264"/>
            <a:chExt cx="652743" cy="821537"/>
          </a:xfrm>
        </p:grpSpPr>
        <p:sp>
          <p:nvSpPr>
            <p:cNvPr id="5" name="TextBox 4"/>
            <p:cNvSpPr txBox="1"/>
            <p:nvPr/>
          </p:nvSpPr>
          <p:spPr>
            <a:xfrm>
              <a:off x="3437921" y="5429264"/>
              <a:ext cx="652743" cy="369332"/>
            </a:xfrm>
            <a:prstGeom prst="rect">
              <a:avLst/>
            </a:prstGeom>
            <a:noFill/>
          </p:spPr>
          <p:txBody>
            <a:bodyPr wrap="none" rtlCol="0">
              <a:spAutoFit/>
            </a:bodyPr>
            <a:lstStyle/>
            <a:p>
              <a:r>
                <a:rPr lang="en-GB" dirty="0" smtClean="0"/>
                <a:t>1980</a:t>
              </a:r>
              <a:endParaRPr lang="en-US" dirty="0"/>
            </a:p>
          </p:txBody>
        </p:sp>
        <p:cxnSp>
          <p:nvCxnSpPr>
            <p:cNvPr id="24" name="Straight Connector 23"/>
            <p:cNvCxnSpPr/>
            <p:nvPr/>
          </p:nvCxnSpPr>
          <p:spPr>
            <a:xfrm rot="5400000">
              <a:off x="3514259" y="6000768"/>
              <a:ext cx="500066"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3817001" y="5429264"/>
            <a:ext cx="652743" cy="821537"/>
            <a:chOff x="4321966" y="5429264"/>
            <a:chExt cx="652743" cy="821537"/>
          </a:xfrm>
        </p:grpSpPr>
        <p:sp>
          <p:nvSpPr>
            <p:cNvPr id="6" name="TextBox 5"/>
            <p:cNvSpPr txBox="1"/>
            <p:nvPr/>
          </p:nvSpPr>
          <p:spPr>
            <a:xfrm>
              <a:off x="4321966" y="5429264"/>
              <a:ext cx="652743" cy="369332"/>
            </a:xfrm>
            <a:prstGeom prst="rect">
              <a:avLst/>
            </a:prstGeom>
            <a:noFill/>
          </p:spPr>
          <p:txBody>
            <a:bodyPr wrap="none" rtlCol="0">
              <a:spAutoFit/>
            </a:bodyPr>
            <a:lstStyle/>
            <a:p>
              <a:r>
                <a:rPr lang="en-GB" dirty="0" smtClean="0"/>
                <a:t>1990</a:t>
              </a:r>
              <a:endParaRPr lang="en-US" dirty="0"/>
            </a:p>
          </p:txBody>
        </p:sp>
        <p:cxnSp>
          <p:nvCxnSpPr>
            <p:cNvPr id="25" name="Straight Connector 24"/>
            <p:cNvCxnSpPr/>
            <p:nvPr/>
          </p:nvCxnSpPr>
          <p:spPr>
            <a:xfrm rot="5400000">
              <a:off x="4398304" y="6000768"/>
              <a:ext cx="500066"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4720131" y="5429264"/>
            <a:ext cx="652743" cy="821537"/>
            <a:chOff x="5206011" y="5429264"/>
            <a:chExt cx="652743" cy="821537"/>
          </a:xfrm>
        </p:grpSpPr>
        <p:sp>
          <p:nvSpPr>
            <p:cNvPr id="7" name="TextBox 6"/>
            <p:cNvSpPr txBox="1"/>
            <p:nvPr/>
          </p:nvSpPr>
          <p:spPr>
            <a:xfrm>
              <a:off x="5206011" y="5429264"/>
              <a:ext cx="652743" cy="369332"/>
            </a:xfrm>
            <a:prstGeom prst="rect">
              <a:avLst/>
            </a:prstGeom>
            <a:noFill/>
          </p:spPr>
          <p:txBody>
            <a:bodyPr wrap="none" rtlCol="0">
              <a:spAutoFit/>
            </a:bodyPr>
            <a:lstStyle/>
            <a:p>
              <a:r>
                <a:rPr lang="en-GB" dirty="0" smtClean="0"/>
                <a:t>2000</a:t>
              </a:r>
              <a:endParaRPr lang="en-US" dirty="0"/>
            </a:p>
          </p:txBody>
        </p:sp>
        <p:cxnSp>
          <p:nvCxnSpPr>
            <p:cNvPr id="26" name="Straight Connector 25"/>
            <p:cNvCxnSpPr/>
            <p:nvPr/>
          </p:nvCxnSpPr>
          <p:spPr>
            <a:xfrm rot="5400000">
              <a:off x="5282349" y="6000768"/>
              <a:ext cx="500066"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7429520" y="5429264"/>
            <a:ext cx="652743" cy="821537"/>
            <a:chOff x="7858148" y="5429264"/>
            <a:chExt cx="652743" cy="821537"/>
          </a:xfrm>
        </p:grpSpPr>
        <p:sp>
          <p:nvSpPr>
            <p:cNvPr id="10" name="TextBox 9"/>
            <p:cNvSpPr txBox="1"/>
            <p:nvPr/>
          </p:nvSpPr>
          <p:spPr>
            <a:xfrm>
              <a:off x="7858148" y="5429264"/>
              <a:ext cx="652743" cy="369332"/>
            </a:xfrm>
            <a:prstGeom prst="rect">
              <a:avLst/>
            </a:prstGeom>
            <a:noFill/>
          </p:spPr>
          <p:txBody>
            <a:bodyPr wrap="none" rtlCol="0">
              <a:spAutoFit/>
            </a:bodyPr>
            <a:lstStyle/>
            <a:p>
              <a:r>
                <a:rPr lang="en-GB" dirty="0" smtClean="0"/>
                <a:t>2030</a:t>
              </a:r>
              <a:endParaRPr lang="en-US" dirty="0"/>
            </a:p>
          </p:txBody>
        </p:sp>
        <p:cxnSp>
          <p:nvCxnSpPr>
            <p:cNvPr id="27" name="Straight Connector 26"/>
            <p:cNvCxnSpPr/>
            <p:nvPr/>
          </p:nvCxnSpPr>
          <p:spPr>
            <a:xfrm rot="5400000">
              <a:off x="7965305" y="6000768"/>
              <a:ext cx="500066"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6526391" y="5429264"/>
            <a:ext cx="652743" cy="821537"/>
            <a:chOff x="6974101" y="5429264"/>
            <a:chExt cx="652743" cy="821537"/>
          </a:xfrm>
        </p:grpSpPr>
        <p:sp>
          <p:nvSpPr>
            <p:cNvPr id="9" name="TextBox 8"/>
            <p:cNvSpPr txBox="1"/>
            <p:nvPr/>
          </p:nvSpPr>
          <p:spPr>
            <a:xfrm>
              <a:off x="6974101" y="5429264"/>
              <a:ext cx="652743" cy="369332"/>
            </a:xfrm>
            <a:prstGeom prst="rect">
              <a:avLst/>
            </a:prstGeom>
            <a:noFill/>
          </p:spPr>
          <p:txBody>
            <a:bodyPr wrap="none" rtlCol="0">
              <a:spAutoFit/>
            </a:bodyPr>
            <a:lstStyle/>
            <a:p>
              <a:r>
                <a:rPr lang="en-GB" dirty="0" smtClean="0"/>
                <a:t>2020</a:t>
              </a:r>
              <a:endParaRPr lang="en-US" dirty="0"/>
            </a:p>
          </p:txBody>
        </p:sp>
        <p:cxnSp>
          <p:nvCxnSpPr>
            <p:cNvPr id="28" name="Straight Connector 27"/>
            <p:cNvCxnSpPr/>
            <p:nvPr/>
          </p:nvCxnSpPr>
          <p:spPr>
            <a:xfrm rot="5400000">
              <a:off x="7050439" y="6000768"/>
              <a:ext cx="500066"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5623261" y="5429264"/>
            <a:ext cx="652743" cy="821537"/>
            <a:chOff x="6090056" y="5429264"/>
            <a:chExt cx="652743" cy="821537"/>
          </a:xfrm>
        </p:grpSpPr>
        <p:sp>
          <p:nvSpPr>
            <p:cNvPr id="8" name="TextBox 7"/>
            <p:cNvSpPr txBox="1"/>
            <p:nvPr/>
          </p:nvSpPr>
          <p:spPr>
            <a:xfrm>
              <a:off x="6090056" y="5429264"/>
              <a:ext cx="652743" cy="369332"/>
            </a:xfrm>
            <a:prstGeom prst="rect">
              <a:avLst/>
            </a:prstGeom>
            <a:noFill/>
          </p:spPr>
          <p:txBody>
            <a:bodyPr wrap="none" rtlCol="0">
              <a:spAutoFit/>
            </a:bodyPr>
            <a:lstStyle/>
            <a:p>
              <a:r>
                <a:rPr lang="en-GB" dirty="0" smtClean="0"/>
                <a:t>2010</a:t>
              </a:r>
              <a:endParaRPr lang="en-US" dirty="0"/>
            </a:p>
          </p:txBody>
        </p:sp>
        <p:cxnSp>
          <p:nvCxnSpPr>
            <p:cNvPr id="29" name="Straight Connector 28"/>
            <p:cNvCxnSpPr/>
            <p:nvPr/>
          </p:nvCxnSpPr>
          <p:spPr>
            <a:xfrm rot="5400000">
              <a:off x="6166394" y="6000768"/>
              <a:ext cx="500066"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0" name="Rectangle 39"/>
          <p:cNvSpPr/>
          <p:nvPr/>
        </p:nvSpPr>
        <p:spPr>
          <a:xfrm>
            <a:off x="295244" y="1000108"/>
            <a:ext cx="1714512" cy="285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t>Generation I</a:t>
            </a:r>
            <a:endParaRPr lang="en-US" sz="1600" dirty="0"/>
          </a:p>
        </p:txBody>
      </p:sp>
      <p:sp>
        <p:nvSpPr>
          <p:cNvPr id="41" name="Rectangle 40"/>
          <p:cNvSpPr/>
          <p:nvPr/>
        </p:nvSpPr>
        <p:spPr>
          <a:xfrm>
            <a:off x="2009756" y="1000108"/>
            <a:ext cx="2643206" cy="285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t>Generation II</a:t>
            </a:r>
            <a:endParaRPr lang="en-US" sz="1600" dirty="0"/>
          </a:p>
        </p:txBody>
      </p:sp>
      <p:sp>
        <p:nvSpPr>
          <p:cNvPr id="42" name="Rectangle 41"/>
          <p:cNvSpPr/>
          <p:nvPr/>
        </p:nvSpPr>
        <p:spPr>
          <a:xfrm>
            <a:off x="4652962" y="1000108"/>
            <a:ext cx="1500198" cy="285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t>Generation III</a:t>
            </a:r>
            <a:endParaRPr lang="en-US" sz="1600" dirty="0"/>
          </a:p>
        </p:txBody>
      </p:sp>
      <p:sp>
        <p:nvSpPr>
          <p:cNvPr id="43" name="Rectangle 42"/>
          <p:cNvSpPr/>
          <p:nvPr/>
        </p:nvSpPr>
        <p:spPr>
          <a:xfrm>
            <a:off x="6153160" y="1000108"/>
            <a:ext cx="1643074" cy="285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t>Generation III+</a:t>
            </a:r>
            <a:endParaRPr lang="en-US" sz="1600" dirty="0"/>
          </a:p>
        </p:txBody>
      </p:sp>
      <p:sp>
        <p:nvSpPr>
          <p:cNvPr id="44" name="Right Arrow 43"/>
          <p:cNvSpPr/>
          <p:nvPr/>
        </p:nvSpPr>
        <p:spPr>
          <a:xfrm>
            <a:off x="7796234" y="857232"/>
            <a:ext cx="1000132" cy="5715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t>Gen IV</a:t>
            </a:r>
            <a:endParaRPr lang="en-US" sz="1600" dirty="0"/>
          </a:p>
        </p:txBody>
      </p:sp>
      <p:sp>
        <p:nvSpPr>
          <p:cNvPr id="45" name="TextBox 44"/>
          <p:cNvSpPr txBox="1"/>
          <p:nvPr/>
        </p:nvSpPr>
        <p:spPr>
          <a:xfrm>
            <a:off x="300015" y="1500174"/>
            <a:ext cx="1628779" cy="646331"/>
          </a:xfrm>
          <a:prstGeom prst="rect">
            <a:avLst/>
          </a:prstGeom>
          <a:noFill/>
        </p:spPr>
        <p:txBody>
          <a:bodyPr wrap="none" rtlCol="0">
            <a:spAutoFit/>
          </a:bodyPr>
          <a:lstStyle/>
          <a:p>
            <a:r>
              <a:rPr lang="en-GB" dirty="0" smtClean="0"/>
              <a:t>Early prototype</a:t>
            </a:r>
          </a:p>
          <a:p>
            <a:r>
              <a:rPr lang="en-GB" dirty="0" smtClean="0"/>
              <a:t>reactors</a:t>
            </a:r>
            <a:endParaRPr lang="en-US" dirty="0"/>
          </a:p>
        </p:txBody>
      </p:sp>
      <p:sp>
        <p:nvSpPr>
          <p:cNvPr id="46" name="TextBox 45"/>
          <p:cNvSpPr txBox="1"/>
          <p:nvPr/>
        </p:nvSpPr>
        <p:spPr>
          <a:xfrm>
            <a:off x="285720" y="3786190"/>
            <a:ext cx="1393330" cy="1200329"/>
          </a:xfrm>
          <a:prstGeom prst="rect">
            <a:avLst/>
          </a:prstGeom>
          <a:noFill/>
        </p:spPr>
        <p:txBody>
          <a:bodyPr wrap="none" rtlCol="0">
            <a:spAutoFit/>
          </a:bodyPr>
          <a:lstStyle/>
          <a:p>
            <a:r>
              <a:rPr lang="en-GB" dirty="0" err="1" smtClean="0"/>
              <a:t>Shippingport</a:t>
            </a:r>
            <a:endParaRPr lang="en-GB" dirty="0" smtClean="0"/>
          </a:p>
          <a:p>
            <a:r>
              <a:rPr lang="en-GB" dirty="0" smtClean="0"/>
              <a:t>Dresden</a:t>
            </a:r>
          </a:p>
          <a:p>
            <a:r>
              <a:rPr lang="en-GB" dirty="0" smtClean="0"/>
              <a:t>Fermi</a:t>
            </a:r>
          </a:p>
          <a:p>
            <a:r>
              <a:rPr lang="en-GB" dirty="0" err="1" smtClean="0"/>
              <a:t>Magnox</a:t>
            </a:r>
            <a:endParaRPr lang="en-US" dirty="0"/>
          </a:p>
        </p:txBody>
      </p:sp>
      <p:sp>
        <p:nvSpPr>
          <p:cNvPr id="47" name="TextBox 46"/>
          <p:cNvSpPr txBox="1"/>
          <p:nvPr/>
        </p:nvSpPr>
        <p:spPr>
          <a:xfrm>
            <a:off x="2214546" y="1500174"/>
            <a:ext cx="1959254" cy="646331"/>
          </a:xfrm>
          <a:prstGeom prst="rect">
            <a:avLst/>
          </a:prstGeom>
          <a:noFill/>
        </p:spPr>
        <p:txBody>
          <a:bodyPr wrap="none" rtlCol="0">
            <a:spAutoFit/>
          </a:bodyPr>
          <a:lstStyle/>
          <a:p>
            <a:r>
              <a:rPr lang="en-GB" dirty="0" smtClean="0"/>
              <a:t>Commercial power</a:t>
            </a:r>
          </a:p>
          <a:p>
            <a:r>
              <a:rPr lang="en-GB" dirty="0" smtClean="0"/>
              <a:t>reactors</a:t>
            </a:r>
            <a:endParaRPr lang="en-US" dirty="0"/>
          </a:p>
        </p:txBody>
      </p:sp>
      <p:sp>
        <p:nvSpPr>
          <p:cNvPr id="48" name="TextBox 47"/>
          <p:cNvSpPr txBox="1"/>
          <p:nvPr/>
        </p:nvSpPr>
        <p:spPr>
          <a:xfrm>
            <a:off x="2285984" y="4063189"/>
            <a:ext cx="1681935" cy="923330"/>
          </a:xfrm>
          <a:prstGeom prst="rect">
            <a:avLst/>
          </a:prstGeom>
          <a:noFill/>
        </p:spPr>
        <p:txBody>
          <a:bodyPr wrap="none" rtlCol="0">
            <a:spAutoFit/>
          </a:bodyPr>
          <a:lstStyle/>
          <a:p>
            <a:r>
              <a:rPr lang="en-GB" dirty="0" smtClean="0"/>
              <a:t>LWR-PWR, BWR</a:t>
            </a:r>
          </a:p>
          <a:p>
            <a:r>
              <a:rPr lang="en-GB" dirty="0" smtClean="0"/>
              <a:t>CANDU</a:t>
            </a:r>
          </a:p>
          <a:p>
            <a:r>
              <a:rPr lang="en-GB" dirty="0" smtClean="0"/>
              <a:t>WER/RBMK</a:t>
            </a:r>
            <a:endParaRPr lang="en-US" dirty="0"/>
          </a:p>
        </p:txBody>
      </p:sp>
      <p:sp>
        <p:nvSpPr>
          <p:cNvPr id="49" name="TextBox 48"/>
          <p:cNvSpPr txBox="1"/>
          <p:nvPr/>
        </p:nvSpPr>
        <p:spPr>
          <a:xfrm>
            <a:off x="4859154" y="1500174"/>
            <a:ext cx="1107804" cy="646331"/>
          </a:xfrm>
          <a:prstGeom prst="rect">
            <a:avLst/>
          </a:prstGeom>
          <a:noFill/>
        </p:spPr>
        <p:txBody>
          <a:bodyPr wrap="none" rtlCol="0">
            <a:spAutoFit/>
          </a:bodyPr>
          <a:lstStyle/>
          <a:p>
            <a:pPr algn="ctr"/>
            <a:r>
              <a:rPr lang="en-GB" dirty="0" smtClean="0"/>
              <a:t>Advanced</a:t>
            </a:r>
          </a:p>
          <a:p>
            <a:pPr algn="ctr"/>
            <a:r>
              <a:rPr lang="en-GB" dirty="0" smtClean="0"/>
              <a:t>LWRs</a:t>
            </a:r>
            <a:endParaRPr lang="en-US" dirty="0"/>
          </a:p>
        </p:txBody>
      </p:sp>
      <p:sp>
        <p:nvSpPr>
          <p:cNvPr id="50" name="TextBox 49"/>
          <p:cNvSpPr txBox="1"/>
          <p:nvPr/>
        </p:nvSpPr>
        <p:spPr>
          <a:xfrm>
            <a:off x="4786314" y="3786190"/>
            <a:ext cx="1253485" cy="1200329"/>
          </a:xfrm>
          <a:prstGeom prst="rect">
            <a:avLst/>
          </a:prstGeom>
          <a:noFill/>
        </p:spPr>
        <p:txBody>
          <a:bodyPr wrap="none" rtlCol="0">
            <a:spAutoFit/>
          </a:bodyPr>
          <a:lstStyle/>
          <a:p>
            <a:r>
              <a:rPr lang="en-GB" dirty="0" smtClean="0"/>
              <a:t>ABWR</a:t>
            </a:r>
          </a:p>
          <a:p>
            <a:r>
              <a:rPr lang="en-GB" dirty="0" smtClean="0"/>
              <a:t>System 80+</a:t>
            </a:r>
          </a:p>
          <a:p>
            <a:r>
              <a:rPr lang="en-GB" dirty="0" smtClean="0"/>
              <a:t>AP600</a:t>
            </a:r>
          </a:p>
          <a:p>
            <a:r>
              <a:rPr lang="en-GB" dirty="0" smtClean="0"/>
              <a:t>EPR</a:t>
            </a:r>
            <a:endParaRPr lang="en-US" dirty="0"/>
          </a:p>
        </p:txBody>
      </p:sp>
      <p:sp>
        <p:nvSpPr>
          <p:cNvPr id="51" name="TextBox 50"/>
          <p:cNvSpPr txBox="1"/>
          <p:nvPr/>
        </p:nvSpPr>
        <p:spPr>
          <a:xfrm>
            <a:off x="6215074" y="1500174"/>
            <a:ext cx="1317861" cy="646331"/>
          </a:xfrm>
          <a:prstGeom prst="rect">
            <a:avLst/>
          </a:prstGeom>
          <a:noFill/>
        </p:spPr>
        <p:txBody>
          <a:bodyPr wrap="none" rtlCol="0">
            <a:spAutoFit/>
          </a:bodyPr>
          <a:lstStyle/>
          <a:p>
            <a:r>
              <a:rPr lang="en-GB" dirty="0" smtClean="0"/>
              <a:t>Near-term</a:t>
            </a:r>
          </a:p>
          <a:p>
            <a:r>
              <a:rPr lang="en-GB" dirty="0" smtClean="0"/>
              <a:t>deployment</a:t>
            </a:r>
            <a:endParaRPr lang="en-US" dirty="0"/>
          </a:p>
        </p:txBody>
      </p:sp>
      <p:sp>
        <p:nvSpPr>
          <p:cNvPr id="52" name="TextBox 51"/>
          <p:cNvSpPr txBox="1"/>
          <p:nvPr/>
        </p:nvSpPr>
        <p:spPr>
          <a:xfrm>
            <a:off x="6409657" y="3786190"/>
            <a:ext cx="1428760" cy="1200329"/>
          </a:xfrm>
          <a:prstGeom prst="rect">
            <a:avLst/>
          </a:prstGeom>
          <a:noFill/>
        </p:spPr>
        <p:txBody>
          <a:bodyPr wrap="square" rtlCol="0">
            <a:spAutoFit/>
          </a:bodyPr>
          <a:lstStyle/>
          <a:p>
            <a:r>
              <a:rPr lang="en-GB" dirty="0" smtClean="0"/>
              <a:t>Evolutionary designs with improved economics</a:t>
            </a:r>
            <a:endParaRPr lang="en-US" dirty="0"/>
          </a:p>
        </p:txBody>
      </p:sp>
      <p:sp>
        <p:nvSpPr>
          <p:cNvPr id="53" name="TextBox 52"/>
          <p:cNvSpPr txBox="1"/>
          <p:nvPr/>
        </p:nvSpPr>
        <p:spPr>
          <a:xfrm>
            <a:off x="7786710" y="1500174"/>
            <a:ext cx="1159676" cy="923330"/>
          </a:xfrm>
          <a:prstGeom prst="rect">
            <a:avLst/>
          </a:prstGeom>
          <a:noFill/>
        </p:spPr>
        <p:txBody>
          <a:bodyPr wrap="none" rtlCol="0">
            <a:spAutoFit/>
          </a:bodyPr>
          <a:lstStyle/>
          <a:p>
            <a:r>
              <a:rPr lang="en-GB" dirty="0" smtClean="0"/>
              <a:t>Economic</a:t>
            </a:r>
          </a:p>
          <a:p>
            <a:r>
              <a:rPr lang="en-GB" dirty="0" smtClean="0"/>
              <a:t>Safe</a:t>
            </a:r>
          </a:p>
          <a:p>
            <a:r>
              <a:rPr lang="en-GB" dirty="0" smtClean="0"/>
              <a:t>Min waste</a:t>
            </a:r>
            <a:endParaRPr lang="en-US" dirty="0"/>
          </a:p>
        </p:txBody>
      </p:sp>
      <p:pic>
        <p:nvPicPr>
          <p:cNvPr id="1026" name="Picture 2" descr="http://upload.wikimedia.org/wikipedia/commons/thumb/4/4c/CANDU_at_Qinshan.jpg/400px-CANDU_at_Qinshan.jpg">
            <a:hlinkClick r:id="rId2" tooltip="Qinshan Phase III Units 1 &amp; 2, located in Zhejiang China (30.436 N 120.958 E): Two CANDU 6 reactors, designed by Atomic Energy of Canada Limited (AECL), owned and operated by the Third Qinshan Nuclear Power Company Limited.  Photo courtesy of AECL."/>
          </p:cNvPr>
          <p:cNvPicPr>
            <a:picLocks noChangeAspect="1" noChangeArrowheads="1"/>
          </p:cNvPicPr>
          <p:nvPr/>
        </p:nvPicPr>
        <p:blipFill>
          <a:blip r:embed="rId3" cstate="print"/>
          <a:srcRect/>
          <a:stretch>
            <a:fillRect/>
          </a:stretch>
        </p:blipFill>
        <p:spPr bwMode="auto">
          <a:xfrm>
            <a:off x="2357422" y="2436008"/>
            <a:ext cx="1826234" cy="1214446"/>
          </a:xfrm>
          <a:prstGeom prst="rect">
            <a:avLst/>
          </a:prstGeom>
          <a:noFill/>
        </p:spPr>
      </p:pic>
      <p:pic>
        <p:nvPicPr>
          <p:cNvPr id="1028" name="Picture 4" descr="http://upload.wikimedia.org/wikipedia/commons/thumb/3/38/EPR_OLK3_lage.jpg/180px-EPR_OLK3_lage.jpg">
            <a:hlinkClick r:id="rId4" tooltip="Computer generated view of an EPR power plant"/>
          </p:cNvPr>
          <p:cNvPicPr>
            <a:picLocks noChangeAspect="1" noChangeArrowheads="1"/>
          </p:cNvPicPr>
          <p:nvPr/>
        </p:nvPicPr>
        <p:blipFill>
          <a:blip r:embed="rId5" cstate="print"/>
          <a:srcRect/>
          <a:stretch>
            <a:fillRect/>
          </a:stretch>
        </p:blipFill>
        <p:spPr bwMode="auto">
          <a:xfrm>
            <a:off x="4572000" y="2443156"/>
            <a:ext cx="1714500" cy="1200150"/>
          </a:xfrm>
          <a:prstGeom prst="rect">
            <a:avLst/>
          </a:prstGeom>
          <a:noFill/>
        </p:spPr>
      </p:pic>
      <p:pic>
        <p:nvPicPr>
          <p:cNvPr id="1030" name="Picture 6" descr="http://www.ieeeghn.org/wiki/images/thumb/b/be/Shippingport.jpg/180px-Shippingport.jpg">
            <a:hlinkClick r:id="rId6" tooltip="Shippingport.jpg"/>
          </p:cNvPr>
          <p:cNvPicPr>
            <a:picLocks noChangeAspect="1" noChangeArrowheads="1"/>
          </p:cNvPicPr>
          <p:nvPr/>
        </p:nvPicPr>
        <p:blipFill>
          <a:blip r:embed="rId7" cstate="print"/>
          <a:srcRect/>
          <a:stretch>
            <a:fillRect/>
          </a:stretch>
        </p:blipFill>
        <p:spPr bwMode="auto">
          <a:xfrm>
            <a:off x="214282" y="2428868"/>
            <a:ext cx="1714500" cy="1228726"/>
          </a:xfrm>
          <a:prstGeom prst="rect">
            <a:avLst/>
          </a:prstGeom>
          <a:noFill/>
        </p:spPr>
      </p:pic>
    </p:spTree>
  </p:cSld>
  <p:clrMapOvr>
    <a:masterClrMapping/>
  </p:clrMapOvr>
  <p:transition spd="med">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00364" y="142852"/>
            <a:ext cx="5880136" cy="461665"/>
          </a:xfrm>
          <a:prstGeom prst="rect">
            <a:avLst/>
          </a:prstGeom>
          <a:noFill/>
        </p:spPr>
        <p:txBody>
          <a:bodyPr wrap="none" rtlCol="0">
            <a:spAutoFit/>
          </a:bodyPr>
          <a:lstStyle/>
          <a:p>
            <a:pPr algn="r"/>
            <a:r>
              <a:rPr lang="en-GB" sz="2400" b="1" dirty="0" smtClean="0">
                <a:latin typeface="Arial" pitchFamily="34" charset="0"/>
                <a:cs typeface="Arial" pitchFamily="34" charset="0"/>
              </a:rPr>
              <a:t>Generation IV Nuclear Energy Systems</a:t>
            </a:r>
            <a:endParaRPr lang="en-US" sz="2400" b="1" dirty="0">
              <a:latin typeface="Arial" pitchFamily="34" charset="0"/>
              <a:cs typeface="Arial" pitchFamily="34" charset="0"/>
            </a:endParaRPr>
          </a:p>
        </p:txBody>
      </p:sp>
      <p:sp>
        <p:nvSpPr>
          <p:cNvPr id="3" name="TextBox 2"/>
          <p:cNvSpPr txBox="1"/>
          <p:nvPr/>
        </p:nvSpPr>
        <p:spPr>
          <a:xfrm>
            <a:off x="1000100" y="1304711"/>
            <a:ext cx="5805244" cy="4708981"/>
          </a:xfrm>
          <a:prstGeom prst="rect">
            <a:avLst/>
          </a:prstGeom>
          <a:noFill/>
        </p:spPr>
        <p:txBody>
          <a:bodyPr wrap="none" rtlCol="0">
            <a:spAutoFit/>
          </a:bodyPr>
          <a:lstStyle/>
          <a:p>
            <a:pPr marL="268288" indent="-268288">
              <a:lnSpc>
                <a:spcPct val="250000"/>
              </a:lnSpc>
              <a:buBlip>
                <a:blip r:embed="rId2"/>
              </a:buBlip>
            </a:pPr>
            <a:r>
              <a:rPr lang="en-GB" sz="2000" dirty="0" smtClean="0">
                <a:latin typeface="Arial" pitchFamily="34" charset="0"/>
                <a:cs typeface="Arial" pitchFamily="34" charset="0"/>
              </a:rPr>
              <a:t>Very High Temperature Reactor (VHTR)</a:t>
            </a:r>
          </a:p>
          <a:p>
            <a:pPr marL="268288" indent="-268288">
              <a:lnSpc>
                <a:spcPct val="250000"/>
              </a:lnSpc>
              <a:buBlip>
                <a:blip r:embed="rId2"/>
              </a:buBlip>
            </a:pPr>
            <a:r>
              <a:rPr lang="en-GB" sz="2000" dirty="0" smtClean="0">
                <a:latin typeface="Arial" pitchFamily="34" charset="0"/>
                <a:cs typeface="Arial" pitchFamily="34" charset="0"/>
              </a:rPr>
              <a:t>Super Critical Water Cooled Reactor (SCWCR)</a:t>
            </a:r>
          </a:p>
          <a:p>
            <a:pPr marL="268288" indent="-268288">
              <a:lnSpc>
                <a:spcPct val="250000"/>
              </a:lnSpc>
              <a:buBlip>
                <a:blip r:embed="rId2"/>
              </a:buBlip>
            </a:pPr>
            <a:r>
              <a:rPr lang="en-GB" sz="2000" dirty="0" smtClean="0">
                <a:latin typeface="Arial" pitchFamily="34" charset="0"/>
                <a:cs typeface="Arial" pitchFamily="34" charset="0"/>
              </a:rPr>
              <a:t>Gas Cooled Fast Reactor (GCFR)</a:t>
            </a:r>
          </a:p>
          <a:p>
            <a:pPr marL="268288" indent="-268288">
              <a:lnSpc>
                <a:spcPct val="250000"/>
              </a:lnSpc>
              <a:buBlip>
                <a:blip r:embed="rId2"/>
              </a:buBlip>
            </a:pPr>
            <a:r>
              <a:rPr lang="en-GB" sz="2000" dirty="0" smtClean="0">
                <a:latin typeface="Arial" pitchFamily="34" charset="0"/>
                <a:cs typeface="Arial" pitchFamily="34" charset="0"/>
              </a:rPr>
              <a:t>Lead Cooled Fast Reactor (LCFR)</a:t>
            </a:r>
          </a:p>
          <a:p>
            <a:pPr marL="268288" indent="-268288">
              <a:lnSpc>
                <a:spcPct val="250000"/>
              </a:lnSpc>
              <a:buBlip>
                <a:blip r:embed="rId2"/>
              </a:buBlip>
            </a:pPr>
            <a:r>
              <a:rPr lang="en-GB" sz="2000" dirty="0" smtClean="0">
                <a:latin typeface="Arial" pitchFamily="34" charset="0"/>
                <a:cs typeface="Arial" pitchFamily="34" charset="0"/>
              </a:rPr>
              <a:t>Sodium Cooled Fast Reactor (SCFR)</a:t>
            </a:r>
          </a:p>
          <a:p>
            <a:pPr marL="268288" indent="-268288">
              <a:lnSpc>
                <a:spcPct val="250000"/>
              </a:lnSpc>
              <a:buBlip>
                <a:blip r:embed="rId2"/>
              </a:buBlip>
            </a:pPr>
            <a:r>
              <a:rPr lang="en-GB" sz="2000" dirty="0" smtClean="0">
                <a:latin typeface="Arial" pitchFamily="34" charset="0"/>
                <a:cs typeface="Arial" pitchFamily="34" charset="0"/>
              </a:rPr>
              <a:t>Molten Salt Reactor (MSR)</a:t>
            </a:r>
            <a:endParaRPr lang="en-US" sz="2000" dirty="0">
              <a:latin typeface="Arial" pitchFamily="34" charset="0"/>
              <a:cs typeface="Arial" pitchFamily="34" charset="0"/>
            </a:endParaRPr>
          </a:p>
        </p:txBody>
      </p:sp>
    </p:spTree>
  </p:cSld>
  <p:clrMapOvr>
    <a:masterClrMapping/>
  </p:clrMapOvr>
  <p:transition spd="med">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https://inlportal.inl.gov/portal/server.pt/gateway/PTARGS_0_2_2625_277_2251_43/http%3B/inlpublisher%3B7087/publishedcontent/publish/communities/inl_gov/research_programs/nuclear_energy/vhtr_introduction/vhtr_ngnp_sm.jpg"/>
          <p:cNvPicPr>
            <a:picLocks noChangeAspect="1" noChangeArrowheads="1"/>
          </p:cNvPicPr>
          <p:nvPr/>
        </p:nvPicPr>
        <p:blipFill>
          <a:blip r:embed="rId2" cstate="print"/>
          <a:srcRect/>
          <a:stretch>
            <a:fillRect/>
          </a:stretch>
        </p:blipFill>
        <p:spPr bwMode="auto">
          <a:xfrm>
            <a:off x="918459" y="2428868"/>
            <a:ext cx="6939689" cy="3643338"/>
          </a:xfrm>
          <a:prstGeom prst="rect">
            <a:avLst/>
          </a:prstGeom>
          <a:noFill/>
        </p:spPr>
      </p:pic>
      <p:sp>
        <p:nvSpPr>
          <p:cNvPr id="3" name="TextBox 2"/>
          <p:cNvSpPr txBox="1"/>
          <p:nvPr/>
        </p:nvSpPr>
        <p:spPr>
          <a:xfrm>
            <a:off x="8143900" y="3857628"/>
            <a:ext cx="369332" cy="2427909"/>
          </a:xfrm>
          <a:prstGeom prst="rect">
            <a:avLst/>
          </a:prstGeom>
          <a:noFill/>
        </p:spPr>
        <p:txBody>
          <a:bodyPr vert="vert270" wrap="none" rtlCol="0">
            <a:spAutoFit/>
          </a:bodyPr>
          <a:lstStyle/>
          <a:p>
            <a:r>
              <a:rPr lang="en-GB" sz="1200" dirty="0" smtClean="0">
                <a:latin typeface="Arial" pitchFamily="34" charset="0"/>
                <a:cs typeface="Arial" pitchFamily="34" charset="0"/>
              </a:rPr>
              <a:t>Source: Idaho National Laboratory</a:t>
            </a:r>
            <a:endParaRPr lang="en-US" sz="1200" dirty="0">
              <a:latin typeface="Arial" pitchFamily="34" charset="0"/>
              <a:cs typeface="Arial" pitchFamily="34" charset="0"/>
            </a:endParaRPr>
          </a:p>
        </p:txBody>
      </p:sp>
      <p:sp>
        <p:nvSpPr>
          <p:cNvPr id="4" name="Rectangle 3"/>
          <p:cNvSpPr/>
          <p:nvPr/>
        </p:nvSpPr>
        <p:spPr>
          <a:xfrm>
            <a:off x="428596" y="857232"/>
            <a:ext cx="8429684" cy="1754326"/>
          </a:xfrm>
          <a:prstGeom prst="rect">
            <a:avLst/>
          </a:prstGeom>
        </p:spPr>
        <p:txBody>
          <a:bodyPr wrap="square">
            <a:spAutoFit/>
          </a:bodyPr>
          <a:lstStyle/>
          <a:p>
            <a:pPr marL="268288" indent="-268288">
              <a:buBlip>
                <a:blip r:embed="rId3"/>
              </a:buBlip>
            </a:pPr>
            <a:r>
              <a:rPr lang="en-US" dirty="0" smtClean="0">
                <a:latin typeface="Arial" pitchFamily="34" charset="0"/>
                <a:cs typeface="Arial" pitchFamily="34" charset="0"/>
              </a:rPr>
              <a:t>Graphite-moderated</a:t>
            </a:r>
          </a:p>
          <a:p>
            <a:pPr marL="268288" indent="-268288">
              <a:buBlip>
                <a:blip r:embed="rId3"/>
              </a:buBlip>
            </a:pPr>
            <a:r>
              <a:rPr lang="en-US" dirty="0" smtClean="0">
                <a:latin typeface="Arial" pitchFamily="34" charset="0"/>
                <a:cs typeface="Arial" pitchFamily="34" charset="0"/>
              </a:rPr>
              <a:t>Helium-cooled </a:t>
            </a:r>
          </a:p>
          <a:p>
            <a:pPr marL="268288" indent="-268288">
              <a:buBlip>
                <a:blip r:embed="rId3"/>
              </a:buBlip>
            </a:pPr>
            <a:r>
              <a:rPr lang="en-US" dirty="0" smtClean="0">
                <a:latin typeface="Arial" pitchFamily="34" charset="0"/>
                <a:cs typeface="Arial" pitchFamily="34" charset="0"/>
              </a:rPr>
              <a:t>Once-through uranium fuel cycle.</a:t>
            </a:r>
          </a:p>
          <a:p>
            <a:pPr marL="268288" indent="-268288">
              <a:buBlip>
                <a:blip r:embed="rId3"/>
              </a:buBlip>
            </a:pPr>
            <a:r>
              <a:rPr lang="en-US" dirty="0" smtClean="0">
                <a:latin typeface="Arial" pitchFamily="34" charset="0"/>
                <a:cs typeface="Arial" pitchFamily="34" charset="0"/>
              </a:rPr>
              <a:t>Supplies heat with high core outlet temperatures which enables applications such as hydrogen production or process heat for the petrochemical industry or others</a:t>
            </a:r>
            <a:endParaRPr lang="en-US" dirty="0">
              <a:latin typeface="Arial" pitchFamily="34" charset="0"/>
              <a:cs typeface="Arial" pitchFamily="34" charset="0"/>
            </a:endParaRPr>
          </a:p>
        </p:txBody>
      </p:sp>
      <p:sp>
        <p:nvSpPr>
          <p:cNvPr id="8" name="Rectangle 7"/>
          <p:cNvSpPr/>
          <p:nvPr/>
        </p:nvSpPr>
        <p:spPr>
          <a:xfrm>
            <a:off x="2928926" y="142852"/>
            <a:ext cx="5929354" cy="461665"/>
          </a:xfrm>
          <a:prstGeom prst="rect">
            <a:avLst/>
          </a:prstGeom>
        </p:spPr>
        <p:txBody>
          <a:bodyPr wrap="square">
            <a:spAutoFit/>
          </a:bodyPr>
          <a:lstStyle/>
          <a:p>
            <a:pPr algn="r"/>
            <a:r>
              <a:rPr lang="en-US" sz="2400" b="1" dirty="0" smtClean="0">
                <a:latin typeface="Arial" pitchFamily="34" charset="0"/>
                <a:cs typeface="Arial" pitchFamily="34" charset="0"/>
              </a:rPr>
              <a:t>Very-High-Temperature Reactor (VHTR) </a:t>
            </a:r>
            <a:endParaRPr lang="en-US" sz="2400" b="1" dirty="0"/>
          </a:p>
        </p:txBody>
      </p:sp>
    </p:spTree>
  </p:cSld>
  <p:clrMapOvr>
    <a:masterClrMapping/>
  </p:clrMapOvr>
  <p:transition spd="med">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http://nuclear.inl.gov/gen4/i/scwr-lg.jpg"/>
          <p:cNvPicPr>
            <a:picLocks noChangeAspect="1" noChangeArrowheads="1"/>
          </p:cNvPicPr>
          <p:nvPr/>
        </p:nvPicPr>
        <p:blipFill>
          <a:blip r:embed="rId2" cstate="print"/>
          <a:srcRect/>
          <a:stretch>
            <a:fillRect/>
          </a:stretch>
        </p:blipFill>
        <p:spPr bwMode="auto">
          <a:xfrm>
            <a:off x="3790580" y="1785926"/>
            <a:ext cx="4996262" cy="4397358"/>
          </a:xfrm>
          <a:prstGeom prst="rect">
            <a:avLst/>
          </a:prstGeom>
          <a:noFill/>
        </p:spPr>
      </p:pic>
      <p:sp>
        <p:nvSpPr>
          <p:cNvPr id="3" name="TextBox 2"/>
          <p:cNvSpPr txBox="1"/>
          <p:nvPr/>
        </p:nvSpPr>
        <p:spPr>
          <a:xfrm>
            <a:off x="8774700" y="3500438"/>
            <a:ext cx="369332" cy="2427909"/>
          </a:xfrm>
          <a:prstGeom prst="rect">
            <a:avLst/>
          </a:prstGeom>
          <a:noFill/>
        </p:spPr>
        <p:txBody>
          <a:bodyPr vert="vert270" wrap="none" rtlCol="0">
            <a:spAutoFit/>
          </a:bodyPr>
          <a:lstStyle/>
          <a:p>
            <a:r>
              <a:rPr lang="en-GB" sz="1200" dirty="0" smtClean="0">
                <a:latin typeface="Arial" pitchFamily="34" charset="0"/>
                <a:cs typeface="Arial" pitchFamily="34" charset="0"/>
              </a:rPr>
              <a:t>Source: Idaho National Laboratory</a:t>
            </a:r>
            <a:endParaRPr lang="en-US" sz="1200" dirty="0">
              <a:latin typeface="Arial" pitchFamily="34" charset="0"/>
              <a:cs typeface="Arial" pitchFamily="34" charset="0"/>
            </a:endParaRPr>
          </a:p>
        </p:txBody>
      </p:sp>
      <p:sp>
        <p:nvSpPr>
          <p:cNvPr id="4" name="Rectangle 3"/>
          <p:cNvSpPr/>
          <p:nvPr/>
        </p:nvSpPr>
        <p:spPr>
          <a:xfrm>
            <a:off x="214291" y="785794"/>
            <a:ext cx="8572544" cy="2169825"/>
          </a:xfrm>
          <a:prstGeom prst="rect">
            <a:avLst/>
          </a:prstGeom>
        </p:spPr>
        <p:txBody>
          <a:bodyPr wrap="square">
            <a:spAutoFit/>
          </a:bodyPr>
          <a:lstStyle/>
          <a:p>
            <a:pPr marL="268288" indent="-268288">
              <a:lnSpc>
                <a:spcPct val="150000"/>
              </a:lnSpc>
              <a:buBlip>
                <a:blip r:embed="rId3"/>
              </a:buBlip>
            </a:pPr>
            <a:r>
              <a:rPr lang="en-US" dirty="0" smtClean="0"/>
              <a:t>High-temperature, high-pressure water cooled reactor that operates above the thermodynamic critical point of water (374Â°C, 22 </a:t>
            </a:r>
            <a:r>
              <a:rPr lang="en-US" dirty="0" err="1" smtClean="0"/>
              <a:t>MPa</a:t>
            </a:r>
            <a:r>
              <a:rPr lang="en-US" dirty="0" smtClean="0"/>
              <a:t>) </a:t>
            </a:r>
          </a:p>
          <a:p>
            <a:pPr marL="268288" indent="-268288">
              <a:lnSpc>
                <a:spcPct val="150000"/>
              </a:lnSpc>
              <a:buBlip>
                <a:blip r:embed="rId3"/>
              </a:buBlip>
            </a:pPr>
            <a:r>
              <a:rPr lang="en-US" dirty="0" smtClean="0"/>
              <a:t>Built upon two proven technologies:</a:t>
            </a:r>
          </a:p>
          <a:p>
            <a:pPr marL="268288" indent="-268288">
              <a:lnSpc>
                <a:spcPct val="150000"/>
              </a:lnSpc>
              <a:buBlip>
                <a:blip r:embed="rId3"/>
              </a:buBlip>
            </a:pPr>
            <a:r>
              <a:rPr lang="en-US" dirty="0" smtClean="0"/>
              <a:t>Light Water Reactors (LWRs)</a:t>
            </a:r>
          </a:p>
          <a:p>
            <a:pPr marL="268288" indent="-268288">
              <a:lnSpc>
                <a:spcPct val="150000"/>
              </a:lnSpc>
              <a:buBlip>
                <a:blip r:embed="rId3"/>
              </a:buBlip>
            </a:pPr>
            <a:r>
              <a:rPr lang="en-US" dirty="0" smtClean="0"/>
              <a:t>Supercritical fossil-fired boilers </a:t>
            </a:r>
            <a:endParaRPr lang="en-US" dirty="0"/>
          </a:p>
        </p:txBody>
      </p:sp>
      <p:sp>
        <p:nvSpPr>
          <p:cNvPr id="8" name="Rectangle 7"/>
          <p:cNvSpPr/>
          <p:nvPr/>
        </p:nvSpPr>
        <p:spPr>
          <a:xfrm>
            <a:off x="2357422" y="142852"/>
            <a:ext cx="6572296" cy="461665"/>
          </a:xfrm>
          <a:prstGeom prst="rect">
            <a:avLst/>
          </a:prstGeom>
        </p:spPr>
        <p:txBody>
          <a:bodyPr wrap="square">
            <a:spAutoFit/>
          </a:bodyPr>
          <a:lstStyle/>
          <a:p>
            <a:pPr algn="r"/>
            <a:r>
              <a:rPr lang="en-US" sz="2400" b="1" dirty="0" smtClean="0">
                <a:latin typeface="Arial" pitchFamily="34" charset="0"/>
                <a:cs typeface="Arial" pitchFamily="34" charset="0"/>
              </a:rPr>
              <a:t>Supercritical-Water-Cooled Reactor (SCWR) </a:t>
            </a:r>
            <a:endParaRPr lang="en-US" sz="2400" b="1" dirty="0">
              <a:latin typeface="Arial" pitchFamily="34" charset="0"/>
              <a:cs typeface="Arial" pitchFamily="34" charset="0"/>
            </a:endParaRPr>
          </a:p>
        </p:txBody>
      </p:sp>
    </p:spTree>
  </p:cSld>
  <p:clrMapOvr>
    <a:masterClrMapping/>
  </p:clrMapOvr>
  <p:transition spd="med">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http://nuclear.inl.gov/gen4/i/gfr-lg.jpg"/>
          <p:cNvPicPr>
            <a:picLocks noChangeAspect="1" noChangeArrowheads="1"/>
          </p:cNvPicPr>
          <p:nvPr/>
        </p:nvPicPr>
        <p:blipFill>
          <a:blip r:embed="rId2" cstate="print"/>
          <a:srcRect/>
          <a:stretch>
            <a:fillRect/>
          </a:stretch>
        </p:blipFill>
        <p:spPr bwMode="auto">
          <a:xfrm>
            <a:off x="4357686" y="1928802"/>
            <a:ext cx="4275762" cy="4286280"/>
          </a:xfrm>
          <a:prstGeom prst="rect">
            <a:avLst/>
          </a:prstGeom>
          <a:noFill/>
        </p:spPr>
      </p:pic>
      <p:sp>
        <p:nvSpPr>
          <p:cNvPr id="3" name="TextBox 2"/>
          <p:cNvSpPr txBox="1"/>
          <p:nvPr/>
        </p:nvSpPr>
        <p:spPr>
          <a:xfrm>
            <a:off x="8572528" y="3643314"/>
            <a:ext cx="369332" cy="2427909"/>
          </a:xfrm>
          <a:prstGeom prst="rect">
            <a:avLst/>
          </a:prstGeom>
          <a:noFill/>
        </p:spPr>
        <p:txBody>
          <a:bodyPr vert="vert270" wrap="none" rtlCol="0">
            <a:spAutoFit/>
          </a:bodyPr>
          <a:lstStyle/>
          <a:p>
            <a:r>
              <a:rPr lang="en-GB" sz="1200" dirty="0" smtClean="0">
                <a:latin typeface="Arial" pitchFamily="34" charset="0"/>
                <a:cs typeface="Arial" pitchFamily="34" charset="0"/>
              </a:rPr>
              <a:t>Source: Idaho National Laboratory</a:t>
            </a:r>
            <a:endParaRPr lang="en-US" sz="1200" dirty="0">
              <a:latin typeface="Arial" pitchFamily="34" charset="0"/>
              <a:cs typeface="Arial" pitchFamily="34" charset="0"/>
            </a:endParaRPr>
          </a:p>
        </p:txBody>
      </p:sp>
      <p:sp>
        <p:nvSpPr>
          <p:cNvPr id="4" name="Rectangle 3"/>
          <p:cNvSpPr/>
          <p:nvPr/>
        </p:nvSpPr>
        <p:spPr>
          <a:xfrm>
            <a:off x="142876" y="785794"/>
            <a:ext cx="8643966" cy="2031325"/>
          </a:xfrm>
          <a:prstGeom prst="rect">
            <a:avLst/>
          </a:prstGeom>
        </p:spPr>
        <p:txBody>
          <a:bodyPr wrap="square">
            <a:spAutoFit/>
          </a:bodyPr>
          <a:lstStyle/>
          <a:p>
            <a:pPr marL="268288" indent="-268288">
              <a:buBlip>
                <a:blip r:embed="rId3"/>
              </a:buBlip>
            </a:pPr>
            <a:r>
              <a:rPr lang="en-US" dirty="0" smtClean="0"/>
              <a:t>Features a fast-spectrum, helium-cooled reactor and closed fuel cycle. </a:t>
            </a:r>
          </a:p>
          <a:p>
            <a:pPr marL="268288" indent="-268288">
              <a:buBlip>
                <a:blip r:embed="rId3"/>
              </a:buBlip>
            </a:pPr>
            <a:r>
              <a:rPr lang="en-US" dirty="0" smtClean="0"/>
              <a:t>Main characteristics:</a:t>
            </a:r>
          </a:p>
          <a:p>
            <a:pPr marL="725488" lvl="1" indent="-268288">
              <a:buBlip>
                <a:blip r:embed="rId3"/>
              </a:buBlip>
            </a:pPr>
            <a:r>
              <a:rPr lang="en-US" dirty="0" smtClean="0"/>
              <a:t>a self-generating core (i.e., conversion ratio = 1) with a fast neutron spectrum</a:t>
            </a:r>
          </a:p>
          <a:p>
            <a:pPr marL="725488" lvl="1" indent="-268288">
              <a:buBlip>
                <a:blip r:embed="rId3"/>
              </a:buBlip>
            </a:pPr>
            <a:r>
              <a:rPr lang="en-US" dirty="0" smtClean="0"/>
              <a:t>robust refractory fuel</a:t>
            </a:r>
          </a:p>
          <a:p>
            <a:pPr marL="725488" lvl="1" indent="-268288">
              <a:buBlip>
                <a:blip r:embed="rId3"/>
              </a:buBlip>
            </a:pPr>
            <a:r>
              <a:rPr lang="en-US" dirty="0" smtClean="0"/>
              <a:t>high operating temperature</a:t>
            </a:r>
          </a:p>
          <a:p>
            <a:pPr marL="725488" lvl="1" indent="-268288">
              <a:buBlip>
                <a:blip r:embed="rId3"/>
              </a:buBlip>
            </a:pPr>
            <a:r>
              <a:rPr lang="en-US" dirty="0" smtClean="0"/>
              <a:t>direct energy conversion with a gas turbine</a:t>
            </a:r>
          </a:p>
          <a:p>
            <a:pPr marL="725488" lvl="1" indent="-268288">
              <a:buBlip>
                <a:blip r:embed="rId3"/>
              </a:buBlip>
            </a:pPr>
            <a:r>
              <a:rPr lang="en-US" dirty="0" smtClean="0"/>
              <a:t>full actinide recycling</a:t>
            </a:r>
            <a:endParaRPr lang="en-US" dirty="0"/>
          </a:p>
        </p:txBody>
      </p:sp>
      <p:sp>
        <p:nvSpPr>
          <p:cNvPr id="8" name="Rectangle 7"/>
          <p:cNvSpPr/>
          <p:nvPr/>
        </p:nvSpPr>
        <p:spPr>
          <a:xfrm>
            <a:off x="4000496" y="142852"/>
            <a:ext cx="4886274" cy="461665"/>
          </a:xfrm>
          <a:prstGeom prst="rect">
            <a:avLst/>
          </a:prstGeom>
        </p:spPr>
        <p:txBody>
          <a:bodyPr wrap="none">
            <a:spAutoFit/>
          </a:bodyPr>
          <a:lstStyle/>
          <a:p>
            <a:pPr algn="r"/>
            <a:r>
              <a:rPr lang="en-US" sz="2400" b="1" dirty="0" smtClean="0">
                <a:latin typeface="Arial" pitchFamily="34" charset="0"/>
                <a:cs typeface="Arial" pitchFamily="34" charset="0"/>
              </a:rPr>
              <a:t>Gas-Cooled Fast Reactor (GFR) </a:t>
            </a:r>
            <a:endParaRPr lang="en-US" sz="2400" b="1" dirty="0">
              <a:latin typeface="Arial" pitchFamily="34" charset="0"/>
              <a:cs typeface="Arial" pitchFamily="34" charset="0"/>
            </a:endParaRPr>
          </a:p>
        </p:txBody>
      </p:sp>
    </p:spTree>
  </p:cSld>
  <p:clrMapOvr>
    <a:masterClrMapping/>
  </p:clrMapOvr>
  <p:transition spd="med">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2844" y="6448032"/>
            <a:ext cx="6522106" cy="338554"/>
          </a:xfrm>
          <a:prstGeom prst="rect">
            <a:avLst/>
          </a:prstGeom>
          <a:noFill/>
        </p:spPr>
        <p:txBody>
          <a:bodyPr wrap="none" rtlCol="0">
            <a:spAutoFit/>
          </a:bodyPr>
          <a:lstStyle/>
          <a:p>
            <a:r>
              <a:rPr lang="en-GB" sz="1600" b="1" dirty="0" smtClean="0">
                <a:solidFill>
                  <a:schemeClr val="bg1">
                    <a:lumMod val="50000"/>
                  </a:schemeClr>
                </a:solidFill>
                <a:latin typeface="Arial" pitchFamily="34" charset="0"/>
                <a:cs typeface="Arial" pitchFamily="34" charset="0"/>
              </a:rPr>
              <a:t>EG5066  Energy Technologies: current issues &amp; future directions</a:t>
            </a:r>
            <a:endParaRPr lang="en-US" sz="1600" b="1" dirty="0">
              <a:solidFill>
                <a:schemeClr val="bg1">
                  <a:lumMod val="50000"/>
                </a:schemeClr>
              </a:solidFill>
              <a:latin typeface="Arial" pitchFamily="34" charset="0"/>
              <a:cs typeface="Arial" pitchFamily="34" charset="0"/>
            </a:endParaRPr>
          </a:p>
        </p:txBody>
      </p:sp>
      <p:cxnSp>
        <p:nvCxnSpPr>
          <p:cNvPr id="4" name="Straight Connector 3"/>
          <p:cNvCxnSpPr/>
          <p:nvPr/>
        </p:nvCxnSpPr>
        <p:spPr>
          <a:xfrm>
            <a:off x="0" y="6286520"/>
            <a:ext cx="91440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0" y="714356"/>
            <a:ext cx="91440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286248" y="181253"/>
            <a:ext cx="4578497" cy="461665"/>
          </a:xfrm>
          <a:prstGeom prst="rect">
            <a:avLst/>
          </a:prstGeom>
          <a:noFill/>
        </p:spPr>
        <p:txBody>
          <a:bodyPr wrap="none" rtlCol="0">
            <a:spAutoFit/>
          </a:bodyPr>
          <a:lstStyle/>
          <a:p>
            <a:r>
              <a:rPr lang="en-GB" sz="2400" b="1" dirty="0" smtClean="0">
                <a:latin typeface="Arial" pitchFamily="34" charset="0"/>
                <a:cs typeface="Arial" pitchFamily="34" charset="0"/>
              </a:rPr>
              <a:t>Nuclear Electricity Production</a:t>
            </a:r>
            <a:endParaRPr lang="en-US" sz="2400" b="1" dirty="0">
              <a:latin typeface="Arial" pitchFamily="34" charset="0"/>
              <a:cs typeface="Arial" pitchFamily="34" charset="0"/>
            </a:endParaRPr>
          </a:p>
        </p:txBody>
      </p:sp>
      <p:pic>
        <p:nvPicPr>
          <p:cNvPr id="7" name="Picture 2" descr="http://1.bp.blogspot.com/-805ceex-N-I/T5u7CQDB-UI/AAAAAAAAAMc/i2bmwVSpeC4/s1600/nuclear_electricity_production_2011.jpg"/>
          <p:cNvPicPr>
            <a:picLocks noChangeAspect="1" noChangeArrowheads="1"/>
          </p:cNvPicPr>
          <p:nvPr/>
        </p:nvPicPr>
        <p:blipFill>
          <a:blip r:embed="rId2" cstate="print"/>
          <a:srcRect/>
          <a:stretch>
            <a:fillRect/>
          </a:stretch>
        </p:blipFill>
        <p:spPr bwMode="auto">
          <a:xfrm>
            <a:off x="360123" y="908720"/>
            <a:ext cx="8388341" cy="5120644"/>
          </a:xfrm>
          <a:prstGeom prst="rect">
            <a:avLst/>
          </a:prstGeom>
          <a:noFill/>
        </p:spPr>
      </p:pic>
    </p:spTree>
  </p:cSld>
  <p:clrMapOvr>
    <a:masterClrMapping/>
  </p:clrMapOvr>
  <p:transition spd="med">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http://nuclear.inl.gov/gen4/i/lfr-lg.jpg"/>
          <p:cNvPicPr>
            <a:picLocks noChangeAspect="1" noChangeArrowheads="1"/>
          </p:cNvPicPr>
          <p:nvPr/>
        </p:nvPicPr>
        <p:blipFill>
          <a:blip r:embed="rId2" cstate="print"/>
          <a:srcRect/>
          <a:stretch>
            <a:fillRect/>
          </a:stretch>
        </p:blipFill>
        <p:spPr bwMode="auto">
          <a:xfrm>
            <a:off x="2214546" y="2014496"/>
            <a:ext cx="4485885" cy="4057710"/>
          </a:xfrm>
          <a:prstGeom prst="rect">
            <a:avLst/>
          </a:prstGeom>
          <a:noFill/>
        </p:spPr>
      </p:pic>
      <p:sp>
        <p:nvSpPr>
          <p:cNvPr id="3" name="TextBox 2"/>
          <p:cNvSpPr txBox="1"/>
          <p:nvPr/>
        </p:nvSpPr>
        <p:spPr>
          <a:xfrm>
            <a:off x="6845874" y="3643314"/>
            <a:ext cx="369332" cy="2427909"/>
          </a:xfrm>
          <a:prstGeom prst="rect">
            <a:avLst/>
          </a:prstGeom>
          <a:noFill/>
        </p:spPr>
        <p:txBody>
          <a:bodyPr vert="vert270" wrap="none" rtlCol="0">
            <a:spAutoFit/>
          </a:bodyPr>
          <a:lstStyle/>
          <a:p>
            <a:r>
              <a:rPr lang="en-GB" sz="1200" dirty="0" smtClean="0">
                <a:latin typeface="Arial" pitchFamily="34" charset="0"/>
                <a:cs typeface="Arial" pitchFamily="34" charset="0"/>
              </a:rPr>
              <a:t>Source: Idaho National Laboratory</a:t>
            </a:r>
            <a:endParaRPr lang="en-US" sz="1200" dirty="0">
              <a:latin typeface="Arial" pitchFamily="34" charset="0"/>
              <a:cs typeface="Arial" pitchFamily="34" charset="0"/>
            </a:endParaRPr>
          </a:p>
        </p:txBody>
      </p:sp>
      <p:sp>
        <p:nvSpPr>
          <p:cNvPr id="4" name="Rectangle 3"/>
          <p:cNvSpPr/>
          <p:nvPr/>
        </p:nvSpPr>
        <p:spPr>
          <a:xfrm>
            <a:off x="500034" y="1076910"/>
            <a:ext cx="8286808" cy="923330"/>
          </a:xfrm>
          <a:prstGeom prst="rect">
            <a:avLst/>
          </a:prstGeom>
        </p:spPr>
        <p:txBody>
          <a:bodyPr wrap="square">
            <a:spAutoFit/>
          </a:bodyPr>
          <a:lstStyle/>
          <a:p>
            <a:r>
              <a:rPr lang="en-US" dirty="0" smtClean="0">
                <a:latin typeface="Arial" pitchFamily="34" charset="0"/>
                <a:cs typeface="Arial" pitchFamily="34" charset="0"/>
              </a:rPr>
              <a:t>Features</a:t>
            </a:r>
            <a:r>
              <a:rPr lang="en-US" dirty="0" smtClean="0"/>
              <a:t> a fast-spectrum lead or lead/bismuth eutectic liquid metal-cooled reactor and a closed fuel cycle for efficient conversion of fertile uranium and management of actinides.</a:t>
            </a:r>
            <a:endParaRPr lang="en-US" dirty="0"/>
          </a:p>
        </p:txBody>
      </p:sp>
      <p:sp>
        <p:nvSpPr>
          <p:cNvPr id="8" name="Rectangle 7"/>
          <p:cNvSpPr/>
          <p:nvPr/>
        </p:nvSpPr>
        <p:spPr>
          <a:xfrm>
            <a:off x="3857620" y="142852"/>
            <a:ext cx="4971233" cy="461665"/>
          </a:xfrm>
          <a:prstGeom prst="rect">
            <a:avLst/>
          </a:prstGeom>
        </p:spPr>
        <p:txBody>
          <a:bodyPr wrap="none">
            <a:spAutoFit/>
          </a:bodyPr>
          <a:lstStyle/>
          <a:p>
            <a:pPr algn="r"/>
            <a:r>
              <a:rPr lang="en-US" sz="2400" b="1" dirty="0" smtClean="0">
                <a:latin typeface="Arial" pitchFamily="34" charset="0"/>
                <a:cs typeface="Arial" pitchFamily="34" charset="0"/>
              </a:rPr>
              <a:t>Lead-Cooled Fast Reactor (LFR) </a:t>
            </a:r>
            <a:endParaRPr lang="en-US" sz="2400" b="1" dirty="0">
              <a:latin typeface="Arial" pitchFamily="34" charset="0"/>
              <a:cs typeface="Arial" pitchFamily="34" charset="0"/>
            </a:endParaRPr>
          </a:p>
        </p:txBody>
      </p:sp>
    </p:spTree>
  </p:cSld>
  <p:clrMapOvr>
    <a:masterClrMapping/>
  </p:clrMapOvr>
  <p:transition spd="med">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http://nuclear.inl.gov/gen4/i/sfr-pool-layout-lg.jpg"/>
          <p:cNvPicPr>
            <a:picLocks noChangeAspect="1" noChangeArrowheads="1"/>
          </p:cNvPicPr>
          <p:nvPr/>
        </p:nvPicPr>
        <p:blipFill>
          <a:blip r:embed="rId2" cstate="print"/>
          <a:srcRect/>
          <a:stretch>
            <a:fillRect/>
          </a:stretch>
        </p:blipFill>
        <p:spPr bwMode="auto">
          <a:xfrm>
            <a:off x="1928794" y="1857364"/>
            <a:ext cx="5719806" cy="4106821"/>
          </a:xfrm>
          <a:prstGeom prst="rect">
            <a:avLst/>
          </a:prstGeom>
          <a:noFill/>
        </p:spPr>
      </p:pic>
      <p:sp>
        <p:nvSpPr>
          <p:cNvPr id="3" name="TextBox 2"/>
          <p:cNvSpPr txBox="1"/>
          <p:nvPr/>
        </p:nvSpPr>
        <p:spPr>
          <a:xfrm>
            <a:off x="8501090" y="3786190"/>
            <a:ext cx="369332" cy="2427909"/>
          </a:xfrm>
          <a:prstGeom prst="rect">
            <a:avLst/>
          </a:prstGeom>
          <a:noFill/>
        </p:spPr>
        <p:txBody>
          <a:bodyPr vert="vert270" wrap="none" rtlCol="0">
            <a:spAutoFit/>
          </a:bodyPr>
          <a:lstStyle/>
          <a:p>
            <a:r>
              <a:rPr lang="en-GB" sz="1200" dirty="0" smtClean="0">
                <a:latin typeface="Arial" pitchFamily="34" charset="0"/>
                <a:cs typeface="Arial" pitchFamily="34" charset="0"/>
              </a:rPr>
              <a:t>Source: Idaho National Laboratory</a:t>
            </a:r>
            <a:endParaRPr lang="en-US" sz="1200" dirty="0">
              <a:latin typeface="Arial" pitchFamily="34" charset="0"/>
              <a:cs typeface="Arial" pitchFamily="34" charset="0"/>
            </a:endParaRPr>
          </a:p>
        </p:txBody>
      </p:sp>
      <p:sp>
        <p:nvSpPr>
          <p:cNvPr id="4" name="Rectangle 3"/>
          <p:cNvSpPr/>
          <p:nvPr/>
        </p:nvSpPr>
        <p:spPr>
          <a:xfrm>
            <a:off x="714349" y="928670"/>
            <a:ext cx="7572428" cy="646331"/>
          </a:xfrm>
          <a:prstGeom prst="rect">
            <a:avLst/>
          </a:prstGeom>
        </p:spPr>
        <p:txBody>
          <a:bodyPr wrap="square">
            <a:spAutoFit/>
          </a:bodyPr>
          <a:lstStyle/>
          <a:p>
            <a:r>
              <a:rPr lang="en-US" dirty="0" smtClean="0">
                <a:latin typeface="Arial" pitchFamily="34" charset="0"/>
                <a:cs typeface="Arial" pitchFamily="34" charset="0"/>
              </a:rPr>
              <a:t>Features a fast-spectrum, sodium-cooled reactor and a closed fuel cycle for efficient management of actinides and conversion of fertile uranium.</a:t>
            </a:r>
            <a:endParaRPr lang="en-US" dirty="0">
              <a:latin typeface="Arial" pitchFamily="34" charset="0"/>
              <a:cs typeface="Arial" pitchFamily="34" charset="0"/>
            </a:endParaRPr>
          </a:p>
        </p:txBody>
      </p:sp>
      <p:sp>
        <p:nvSpPr>
          <p:cNvPr id="8" name="Rectangle 7"/>
          <p:cNvSpPr/>
          <p:nvPr/>
        </p:nvSpPr>
        <p:spPr>
          <a:xfrm>
            <a:off x="3500430" y="142852"/>
            <a:ext cx="5397631" cy="461665"/>
          </a:xfrm>
          <a:prstGeom prst="rect">
            <a:avLst/>
          </a:prstGeom>
        </p:spPr>
        <p:txBody>
          <a:bodyPr wrap="none">
            <a:spAutoFit/>
          </a:bodyPr>
          <a:lstStyle/>
          <a:p>
            <a:pPr algn="r"/>
            <a:r>
              <a:rPr lang="en-US" sz="2400" b="1" dirty="0" smtClean="0">
                <a:latin typeface="Arial" pitchFamily="34" charset="0"/>
                <a:cs typeface="Arial" pitchFamily="34" charset="0"/>
              </a:rPr>
              <a:t>Sodium-Cooled Fast Reactor (SFR) </a:t>
            </a:r>
            <a:endParaRPr lang="en-US" sz="2400" b="1" dirty="0">
              <a:latin typeface="Arial" pitchFamily="34" charset="0"/>
              <a:cs typeface="Arial" pitchFamily="34" charset="0"/>
            </a:endParaRPr>
          </a:p>
        </p:txBody>
      </p:sp>
    </p:spTree>
  </p:cSld>
  <p:clrMapOvr>
    <a:masterClrMapping/>
  </p:clrMapOvr>
  <p:transition spd="med">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ttp://nuclear.inl.gov/gen4/i/msr-lg.jpg"/>
          <p:cNvPicPr>
            <a:picLocks noChangeAspect="1" noChangeArrowheads="1"/>
          </p:cNvPicPr>
          <p:nvPr/>
        </p:nvPicPr>
        <p:blipFill>
          <a:blip r:embed="rId2" cstate="print"/>
          <a:srcRect/>
          <a:stretch>
            <a:fillRect/>
          </a:stretch>
        </p:blipFill>
        <p:spPr bwMode="auto">
          <a:xfrm>
            <a:off x="1500166" y="1715060"/>
            <a:ext cx="6000792" cy="4428584"/>
          </a:xfrm>
          <a:prstGeom prst="rect">
            <a:avLst/>
          </a:prstGeom>
          <a:noFill/>
        </p:spPr>
      </p:pic>
      <p:sp>
        <p:nvSpPr>
          <p:cNvPr id="3" name="TextBox 2"/>
          <p:cNvSpPr txBox="1"/>
          <p:nvPr/>
        </p:nvSpPr>
        <p:spPr>
          <a:xfrm>
            <a:off x="7643834" y="3286124"/>
            <a:ext cx="369332" cy="2427909"/>
          </a:xfrm>
          <a:prstGeom prst="rect">
            <a:avLst/>
          </a:prstGeom>
          <a:noFill/>
        </p:spPr>
        <p:txBody>
          <a:bodyPr vert="vert270" wrap="none" rtlCol="0">
            <a:spAutoFit/>
          </a:bodyPr>
          <a:lstStyle/>
          <a:p>
            <a:r>
              <a:rPr lang="en-GB" sz="1200" dirty="0" smtClean="0">
                <a:latin typeface="Arial" pitchFamily="34" charset="0"/>
                <a:cs typeface="Arial" pitchFamily="34" charset="0"/>
              </a:rPr>
              <a:t>Source: Idaho National Laboratory</a:t>
            </a:r>
            <a:endParaRPr lang="en-US" sz="1200" dirty="0">
              <a:latin typeface="Arial" pitchFamily="34" charset="0"/>
              <a:cs typeface="Arial" pitchFamily="34" charset="0"/>
            </a:endParaRPr>
          </a:p>
        </p:txBody>
      </p:sp>
      <p:sp>
        <p:nvSpPr>
          <p:cNvPr id="4" name="Rectangle 3"/>
          <p:cNvSpPr/>
          <p:nvPr/>
        </p:nvSpPr>
        <p:spPr>
          <a:xfrm>
            <a:off x="428596" y="925281"/>
            <a:ext cx="8429684" cy="646331"/>
          </a:xfrm>
          <a:prstGeom prst="rect">
            <a:avLst/>
          </a:prstGeom>
        </p:spPr>
        <p:txBody>
          <a:bodyPr wrap="square">
            <a:spAutoFit/>
          </a:bodyPr>
          <a:lstStyle/>
          <a:p>
            <a:r>
              <a:rPr lang="en-US" dirty="0" smtClean="0">
                <a:latin typeface="Arial" pitchFamily="34" charset="0"/>
                <a:cs typeface="Arial" pitchFamily="34" charset="0"/>
              </a:rPr>
              <a:t>Liquid-fueled reactors that can be used for production of electricity, actinide burning, production of hydrogen, and production of fissile fuels. </a:t>
            </a:r>
            <a:endParaRPr lang="en-US" dirty="0">
              <a:latin typeface="Arial" pitchFamily="34" charset="0"/>
              <a:cs typeface="Arial" pitchFamily="34" charset="0"/>
            </a:endParaRPr>
          </a:p>
        </p:txBody>
      </p:sp>
      <p:sp>
        <p:nvSpPr>
          <p:cNvPr id="8" name="Rectangle 7"/>
          <p:cNvSpPr/>
          <p:nvPr/>
        </p:nvSpPr>
        <p:spPr>
          <a:xfrm>
            <a:off x="4398405" y="71414"/>
            <a:ext cx="4459875" cy="461665"/>
          </a:xfrm>
          <a:prstGeom prst="rect">
            <a:avLst/>
          </a:prstGeom>
        </p:spPr>
        <p:txBody>
          <a:bodyPr wrap="none">
            <a:spAutoFit/>
          </a:bodyPr>
          <a:lstStyle/>
          <a:p>
            <a:pPr algn="r"/>
            <a:r>
              <a:rPr lang="en-US" sz="2400" b="1" dirty="0" smtClean="0">
                <a:latin typeface="Arial" pitchFamily="34" charset="0"/>
                <a:cs typeface="Arial" pitchFamily="34" charset="0"/>
              </a:rPr>
              <a:t>Molten Salt Reactors (MSRs) </a:t>
            </a:r>
            <a:endParaRPr lang="en-US" sz="2400" b="1" dirty="0">
              <a:latin typeface="Arial" pitchFamily="34" charset="0"/>
              <a:cs typeface="Arial" pitchFamily="34" charset="0"/>
            </a:endParaRPr>
          </a:p>
        </p:txBody>
      </p:sp>
    </p:spTree>
  </p:cSld>
  <p:clrMapOvr>
    <a:masterClrMapping/>
  </p:clrMapOvr>
  <p:transition spd="med">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72066" y="71414"/>
            <a:ext cx="3861955" cy="461665"/>
          </a:xfrm>
          <a:prstGeom prst="rect">
            <a:avLst/>
          </a:prstGeom>
          <a:noFill/>
        </p:spPr>
        <p:txBody>
          <a:bodyPr wrap="none" rtlCol="0">
            <a:spAutoFit/>
          </a:bodyPr>
          <a:lstStyle/>
          <a:p>
            <a:pPr algn="r"/>
            <a:r>
              <a:rPr lang="en-GB" sz="2400" b="1" dirty="0" smtClean="0">
                <a:latin typeface="Arial" pitchFamily="34" charset="0"/>
                <a:cs typeface="Arial" pitchFamily="34" charset="0"/>
              </a:rPr>
              <a:t>Issues for Nuclear Power</a:t>
            </a:r>
            <a:endParaRPr lang="en-US" sz="2400" b="1" dirty="0">
              <a:latin typeface="Arial" pitchFamily="34" charset="0"/>
              <a:cs typeface="Arial" pitchFamily="34" charset="0"/>
            </a:endParaRPr>
          </a:p>
        </p:txBody>
      </p:sp>
      <p:grpSp>
        <p:nvGrpSpPr>
          <p:cNvPr id="16" name="Group 15"/>
          <p:cNvGrpSpPr/>
          <p:nvPr/>
        </p:nvGrpSpPr>
        <p:grpSpPr>
          <a:xfrm>
            <a:off x="214282" y="957188"/>
            <a:ext cx="3714776" cy="2671643"/>
            <a:chOff x="571472" y="814312"/>
            <a:chExt cx="3714776" cy="2671643"/>
          </a:xfrm>
        </p:grpSpPr>
        <p:sp>
          <p:nvSpPr>
            <p:cNvPr id="3" name="TextBox 2"/>
            <p:cNvSpPr txBox="1"/>
            <p:nvPr/>
          </p:nvSpPr>
          <p:spPr>
            <a:xfrm>
              <a:off x="571472" y="814312"/>
              <a:ext cx="954107" cy="400110"/>
            </a:xfrm>
            <a:prstGeom prst="rect">
              <a:avLst/>
            </a:prstGeom>
            <a:noFill/>
          </p:spPr>
          <p:txBody>
            <a:bodyPr wrap="none" rtlCol="0">
              <a:spAutoFit/>
            </a:bodyPr>
            <a:lstStyle/>
            <a:p>
              <a:r>
                <a:rPr lang="en-GB" sz="2000" b="1" dirty="0" smtClean="0">
                  <a:latin typeface="Arial" pitchFamily="34" charset="0"/>
                  <a:cs typeface="Arial" pitchFamily="34" charset="0"/>
                </a:rPr>
                <a:t>Safety</a:t>
              </a:r>
              <a:endParaRPr lang="en-US" sz="2000" b="1" dirty="0">
                <a:latin typeface="Arial" pitchFamily="34" charset="0"/>
                <a:cs typeface="Arial" pitchFamily="34" charset="0"/>
              </a:endParaRPr>
            </a:p>
          </p:txBody>
        </p:sp>
        <p:sp>
          <p:nvSpPr>
            <p:cNvPr id="4" name="TextBox 3"/>
            <p:cNvSpPr txBox="1"/>
            <p:nvPr/>
          </p:nvSpPr>
          <p:spPr>
            <a:xfrm>
              <a:off x="571472" y="1263552"/>
              <a:ext cx="3714776" cy="2222403"/>
            </a:xfrm>
            <a:prstGeom prst="rect">
              <a:avLst/>
            </a:prstGeom>
            <a:noFill/>
          </p:spPr>
          <p:txBody>
            <a:bodyPr wrap="square" rtlCol="0">
              <a:spAutoFit/>
            </a:bodyPr>
            <a:lstStyle/>
            <a:p>
              <a:pPr marL="268288" indent="-268288">
                <a:lnSpc>
                  <a:spcPct val="200000"/>
                </a:lnSpc>
                <a:buBlip>
                  <a:blip r:embed="rId2"/>
                </a:buBlip>
              </a:pPr>
              <a:r>
                <a:rPr lang="en-GB" dirty="0" err="1" smtClean="0">
                  <a:latin typeface="Arial" pitchFamily="34" charset="0"/>
                  <a:cs typeface="Arial" pitchFamily="34" charset="0"/>
                </a:rPr>
                <a:t>Windscale</a:t>
              </a:r>
              <a:r>
                <a:rPr lang="en-GB" dirty="0" smtClean="0">
                  <a:latin typeface="Arial" pitchFamily="34" charset="0"/>
                  <a:cs typeface="Arial" pitchFamily="34" charset="0"/>
                </a:rPr>
                <a:t> , UK 1957 </a:t>
              </a:r>
            </a:p>
            <a:p>
              <a:pPr marL="268288" indent="-268288">
                <a:lnSpc>
                  <a:spcPct val="200000"/>
                </a:lnSpc>
                <a:buBlip>
                  <a:blip r:embed="rId2"/>
                </a:buBlip>
              </a:pPr>
              <a:r>
                <a:rPr lang="en-GB" dirty="0" smtClean="0">
                  <a:latin typeface="Arial" pitchFamily="34" charset="0"/>
                  <a:cs typeface="Arial" pitchFamily="34" charset="0"/>
                </a:rPr>
                <a:t>Three Mile Island, USA, 1979</a:t>
              </a:r>
            </a:p>
            <a:p>
              <a:pPr marL="268288" indent="-268288">
                <a:lnSpc>
                  <a:spcPct val="200000"/>
                </a:lnSpc>
                <a:buBlip>
                  <a:blip r:embed="rId2"/>
                </a:buBlip>
              </a:pPr>
              <a:r>
                <a:rPr lang="en-GB" dirty="0" smtClean="0">
                  <a:latin typeface="Arial" pitchFamily="34" charset="0"/>
                  <a:cs typeface="Arial" pitchFamily="34" charset="0"/>
                </a:rPr>
                <a:t>Chernobyl, Ukraine, 1986</a:t>
              </a:r>
            </a:p>
            <a:p>
              <a:pPr marL="268288" indent="-268288">
                <a:lnSpc>
                  <a:spcPct val="200000"/>
                </a:lnSpc>
                <a:buBlip>
                  <a:blip r:embed="rId2"/>
                </a:buBlip>
              </a:pPr>
              <a:r>
                <a:rPr lang="en-GB" dirty="0" smtClean="0">
                  <a:latin typeface="Arial" pitchFamily="34" charset="0"/>
                  <a:cs typeface="Arial" pitchFamily="34" charset="0"/>
                </a:rPr>
                <a:t>Fukushima-Daiichi, Japan, 2011</a:t>
              </a:r>
              <a:endParaRPr lang="en-US" dirty="0">
                <a:latin typeface="Arial" pitchFamily="34" charset="0"/>
                <a:cs typeface="Arial" pitchFamily="34" charset="0"/>
              </a:endParaRPr>
            </a:p>
          </p:txBody>
        </p:sp>
      </p:grpSp>
      <p:grpSp>
        <p:nvGrpSpPr>
          <p:cNvPr id="19" name="Group 18"/>
          <p:cNvGrpSpPr/>
          <p:nvPr/>
        </p:nvGrpSpPr>
        <p:grpSpPr>
          <a:xfrm>
            <a:off x="214282" y="3717032"/>
            <a:ext cx="4286281" cy="2547157"/>
            <a:chOff x="214282" y="3786190"/>
            <a:chExt cx="4286281" cy="2547157"/>
          </a:xfrm>
        </p:grpSpPr>
        <p:sp>
          <p:nvSpPr>
            <p:cNvPr id="5" name="TextBox 4"/>
            <p:cNvSpPr txBox="1"/>
            <p:nvPr/>
          </p:nvSpPr>
          <p:spPr>
            <a:xfrm>
              <a:off x="214282" y="3786190"/>
              <a:ext cx="1000131" cy="496996"/>
            </a:xfrm>
            <a:prstGeom prst="rect">
              <a:avLst/>
            </a:prstGeom>
            <a:noFill/>
          </p:spPr>
          <p:txBody>
            <a:bodyPr wrap="square" rtlCol="0">
              <a:spAutoFit/>
            </a:bodyPr>
            <a:lstStyle/>
            <a:p>
              <a:pPr>
                <a:lnSpc>
                  <a:spcPct val="150000"/>
                </a:lnSpc>
              </a:pPr>
              <a:r>
                <a:rPr lang="en-GB" sz="2000" b="1" dirty="0" smtClean="0">
                  <a:latin typeface="Arial" pitchFamily="34" charset="0"/>
                  <a:cs typeface="Arial" pitchFamily="34" charset="0"/>
                </a:rPr>
                <a:t>Costs</a:t>
              </a:r>
              <a:endParaRPr lang="en-US" sz="2000" b="1" dirty="0">
                <a:latin typeface="Arial" pitchFamily="34" charset="0"/>
                <a:cs typeface="Arial" pitchFamily="34" charset="0"/>
              </a:endParaRPr>
            </a:p>
          </p:txBody>
        </p:sp>
        <p:sp>
          <p:nvSpPr>
            <p:cNvPr id="6" name="TextBox 5"/>
            <p:cNvSpPr txBox="1"/>
            <p:nvPr/>
          </p:nvSpPr>
          <p:spPr>
            <a:xfrm>
              <a:off x="214282" y="4214818"/>
              <a:ext cx="4286281" cy="2118529"/>
            </a:xfrm>
            <a:prstGeom prst="rect">
              <a:avLst/>
            </a:prstGeom>
            <a:noFill/>
          </p:spPr>
          <p:txBody>
            <a:bodyPr wrap="square" rtlCol="0">
              <a:spAutoFit/>
            </a:bodyPr>
            <a:lstStyle/>
            <a:p>
              <a:pPr marL="268288" indent="-268288">
                <a:lnSpc>
                  <a:spcPct val="150000"/>
                </a:lnSpc>
                <a:buBlip>
                  <a:blip r:embed="rId2"/>
                </a:buBlip>
              </a:pPr>
              <a:r>
                <a:rPr lang="en-GB" dirty="0" smtClean="0">
                  <a:latin typeface="Arial" pitchFamily="34" charset="0"/>
                  <a:cs typeface="Arial" pitchFamily="34" charset="0"/>
                </a:rPr>
                <a:t>More expensive than gas-fired power stations</a:t>
              </a:r>
            </a:p>
            <a:p>
              <a:pPr marL="268288" indent="-268288">
                <a:lnSpc>
                  <a:spcPct val="150000"/>
                </a:lnSpc>
                <a:buBlip>
                  <a:blip r:embed="rId2"/>
                </a:buBlip>
              </a:pPr>
              <a:r>
                <a:rPr lang="en-GB" dirty="0" smtClean="0">
                  <a:latin typeface="Arial" pitchFamily="34" charset="0"/>
                  <a:cs typeface="Arial" pitchFamily="34" charset="0"/>
                </a:rPr>
                <a:t>Not “too cheap to meter”</a:t>
              </a:r>
            </a:p>
            <a:p>
              <a:pPr marL="268288" indent="-268288">
                <a:lnSpc>
                  <a:spcPct val="150000"/>
                </a:lnSpc>
                <a:buBlip>
                  <a:blip r:embed="rId2"/>
                </a:buBlip>
              </a:pPr>
              <a:r>
                <a:rPr lang="en-GB" dirty="0" smtClean="0">
                  <a:latin typeface="Arial" pitchFamily="34" charset="0"/>
                  <a:cs typeface="Arial" pitchFamily="34" charset="0"/>
                </a:rPr>
                <a:t>Increasing in response to concerns over safety</a:t>
              </a:r>
              <a:endParaRPr lang="en-US" dirty="0">
                <a:latin typeface="Arial" pitchFamily="34" charset="0"/>
                <a:cs typeface="Arial" pitchFamily="34" charset="0"/>
              </a:endParaRPr>
            </a:p>
          </p:txBody>
        </p:sp>
      </p:grpSp>
      <p:sp>
        <p:nvSpPr>
          <p:cNvPr id="8" name="TextBox 7"/>
          <p:cNvSpPr txBox="1"/>
          <p:nvPr/>
        </p:nvSpPr>
        <p:spPr>
          <a:xfrm>
            <a:off x="4643438" y="957188"/>
            <a:ext cx="4080156" cy="400110"/>
          </a:xfrm>
          <a:prstGeom prst="rect">
            <a:avLst/>
          </a:prstGeom>
          <a:noFill/>
        </p:spPr>
        <p:txBody>
          <a:bodyPr wrap="none" rtlCol="0">
            <a:spAutoFit/>
          </a:bodyPr>
          <a:lstStyle/>
          <a:p>
            <a:r>
              <a:rPr lang="en-GB" sz="2000" b="1" dirty="0" smtClean="0">
                <a:latin typeface="Arial" pitchFamily="34" charset="0"/>
                <a:cs typeface="Arial" pitchFamily="34" charset="0"/>
              </a:rPr>
              <a:t>Weapons proliferation/terrorism</a:t>
            </a:r>
            <a:endParaRPr lang="en-US" sz="2000" b="1" dirty="0">
              <a:latin typeface="Arial" pitchFamily="34" charset="0"/>
              <a:cs typeface="Arial" pitchFamily="34" charset="0"/>
            </a:endParaRPr>
          </a:p>
        </p:txBody>
      </p:sp>
      <p:grpSp>
        <p:nvGrpSpPr>
          <p:cNvPr id="17" name="Group 16"/>
          <p:cNvGrpSpPr/>
          <p:nvPr/>
        </p:nvGrpSpPr>
        <p:grpSpPr>
          <a:xfrm>
            <a:off x="4643438" y="1798068"/>
            <a:ext cx="4286279" cy="1339816"/>
            <a:chOff x="4643438" y="1655192"/>
            <a:chExt cx="4286279" cy="1339816"/>
          </a:xfrm>
        </p:grpSpPr>
        <p:sp>
          <p:nvSpPr>
            <p:cNvPr id="7" name="TextBox 6"/>
            <p:cNvSpPr txBox="1"/>
            <p:nvPr/>
          </p:nvSpPr>
          <p:spPr>
            <a:xfrm>
              <a:off x="4643438" y="1655192"/>
              <a:ext cx="1072858" cy="400110"/>
            </a:xfrm>
            <a:prstGeom prst="rect">
              <a:avLst/>
            </a:prstGeom>
            <a:noFill/>
          </p:spPr>
          <p:txBody>
            <a:bodyPr wrap="none" rtlCol="0">
              <a:spAutoFit/>
            </a:bodyPr>
            <a:lstStyle/>
            <a:p>
              <a:r>
                <a:rPr lang="en-GB" sz="2000" b="1" dirty="0" smtClean="0">
                  <a:latin typeface="Arial" pitchFamily="34" charset="0"/>
                  <a:cs typeface="Arial" pitchFamily="34" charset="0"/>
                </a:rPr>
                <a:t>Wastes</a:t>
              </a:r>
              <a:endParaRPr lang="en-US" sz="2000" b="1" dirty="0">
                <a:latin typeface="Arial" pitchFamily="34" charset="0"/>
                <a:cs typeface="Arial" pitchFamily="34" charset="0"/>
              </a:endParaRPr>
            </a:p>
          </p:txBody>
        </p:sp>
        <p:sp>
          <p:nvSpPr>
            <p:cNvPr id="9" name="TextBox 8"/>
            <p:cNvSpPr txBox="1"/>
            <p:nvPr/>
          </p:nvSpPr>
          <p:spPr>
            <a:xfrm>
              <a:off x="4643438" y="2071678"/>
              <a:ext cx="4286279" cy="923330"/>
            </a:xfrm>
            <a:prstGeom prst="rect">
              <a:avLst/>
            </a:prstGeom>
            <a:noFill/>
          </p:spPr>
          <p:txBody>
            <a:bodyPr wrap="square" rtlCol="0">
              <a:spAutoFit/>
            </a:bodyPr>
            <a:lstStyle/>
            <a:p>
              <a:pPr marL="268288" indent="-268288">
                <a:buBlip>
                  <a:blip r:embed="rId2"/>
                </a:buBlip>
              </a:pPr>
              <a:r>
                <a:rPr lang="en-GB" dirty="0" smtClean="0">
                  <a:latin typeface="Arial" pitchFamily="34" charset="0"/>
                  <a:cs typeface="Arial" pitchFamily="34" charset="0"/>
                </a:rPr>
                <a:t>Need to find long-term storage solution that satisfies concerns of public</a:t>
              </a:r>
              <a:endParaRPr lang="en-US" dirty="0">
                <a:latin typeface="Arial" pitchFamily="34" charset="0"/>
                <a:cs typeface="Arial" pitchFamily="34" charset="0"/>
              </a:endParaRPr>
            </a:p>
          </p:txBody>
        </p:sp>
      </p:grpSp>
      <p:grpSp>
        <p:nvGrpSpPr>
          <p:cNvPr id="18" name="Group 17"/>
          <p:cNvGrpSpPr/>
          <p:nvPr/>
        </p:nvGrpSpPr>
        <p:grpSpPr>
          <a:xfrm>
            <a:off x="4643439" y="4259348"/>
            <a:ext cx="4508285" cy="769442"/>
            <a:chOff x="4643438" y="3929066"/>
            <a:chExt cx="4741790" cy="769442"/>
          </a:xfrm>
        </p:grpSpPr>
        <p:sp>
          <p:nvSpPr>
            <p:cNvPr id="10" name="TextBox 9"/>
            <p:cNvSpPr txBox="1"/>
            <p:nvPr/>
          </p:nvSpPr>
          <p:spPr>
            <a:xfrm>
              <a:off x="4643438" y="3929066"/>
              <a:ext cx="2949975" cy="400110"/>
            </a:xfrm>
            <a:prstGeom prst="rect">
              <a:avLst/>
            </a:prstGeom>
            <a:noFill/>
          </p:spPr>
          <p:txBody>
            <a:bodyPr wrap="none" rtlCol="0">
              <a:spAutoFit/>
            </a:bodyPr>
            <a:lstStyle/>
            <a:p>
              <a:r>
                <a:rPr lang="en-GB" sz="2000" b="1" dirty="0" smtClean="0">
                  <a:latin typeface="Arial" pitchFamily="34" charset="0"/>
                  <a:cs typeface="Arial" pitchFamily="34" charset="0"/>
                </a:rPr>
                <a:t>Availability of Uranium</a:t>
              </a:r>
              <a:endParaRPr lang="en-US" sz="2000" b="1" dirty="0">
                <a:latin typeface="Arial" pitchFamily="34" charset="0"/>
                <a:cs typeface="Arial" pitchFamily="34" charset="0"/>
              </a:endParaRPr>
            </a:p>
          </p:txBody>
        </p:sp>
        <p:sp>
          <p:nvSpPr>
            <p:cNvPr id="11" name="TextBox 10"/>
            <p:cNvSpPr txBox="1"/>
            <p:nvPr/>
          </p:nvSpPr>
          <p:spPr>
            <a:xfrm>
              <a:off x="4643438" y="4329176"/>
              <a:ext cx="4741790" cy="369332"/>
            </a:xfrm>
            <a:prstGeom prst="rect">
              <a:avLst/>
            </a:prstGeom>
            <a:noFill/>
          </p:spPr>
          <p:txBody>
            <a:bodyPr wrap="none" rtlCol="0">
              <a:spAutoFit/>
            </a:bodyPr>
            <a:lstStyle/>
            <a:p>
              <a:pPr marL="268288" indent="-268288">
                <a:buBlip>
                  <a:blip r:embed="rId2"/>
                </a:buBlip>
              </a:pPr>
              <a:r>
                <a:rPr lang="en-GB" dirty="0" smtClean="0">
                  <a:latin typeface="Arial" pitchFamily="34" charset="0"/>
                  <a:cs typeface="Arial" pitchFamily="34" charset="0"/>
                </a:rPr>
                <a:t>Is there more than 50 years supply left?</a:t>
              </a:r>
              <a:endParaRPr lang="en-US" dirty="0">
                <a:latin typeface="Arial" pitchFamily="34" charset="0"/>
                <a:cs typeface="Arial" pitchFamily="34" charset="0"/>
              </a:endParaRPr>
            </a:p>
          </p:txBody>
        </p:sp>
      </p:grpSp>
      <p:pic>
        <p:nvPicPr>
          <p:cNvPr id="20" name="Picture 6" descr="http://upload.wikimedia.org/wikipedia/commons/thumb/e/e9/WIPP-04.jpeg/250px-WIPP-04.jpeg"/>
          <p:cNvPicPr>
            <a:picLocks noChangeAspect="1" noChangeArrowheads="1"/>
          </p:cNvPicPr>
          <p:nvPr/>
        </p:nvPicPr>
        <p:blipFill>
          <a:blip r:embed="rId3" cstate="print"/>
          <a:srcRect/>
          <a:stretch>
            <a:fillRect/>
          </a:stretch>
        </p:blipFill>
        <p:spPr bwMode="auto">
          <a:xfrm>
            <a:off x="6980515" y="2852936"/>
            <a:ext cx="1949202" cy="1302067"/>
          </a:xfrm>
          <a:prstGeom prst="rect">
            <a:avLst/>
          </a:prstGeom>
          <a:noFill/>
        </p:spPr>
      </p:pic>
    </p:spTree>
  </p:cSld>
  <p:clrMapOvr>
    <a:masterClrMapping/>
  </p:clrMapOvr>
  <p:transition spd="med">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72066" y="71414"/>
            <a:ext cx="3861955" cy="461665"/>
          </a:xfrm>
          <a:prstGeom prst="rect">
            <a:avLst/>
          </a:prstGeom>
          <a:noFill/>
        </p:spPr>
        <p:txBody>
          <a:bodyPr wrap="none" rtlCol="0">
            <a:spAutoFit/>
          </a:bodyPr>
          <a:lstStyle/>
          <a:p>
            <a:pPr algn="r"/>
            <a:r>
              <a:rPr lang="en-GB" sz="2400" b="1" dirty="0" smtClean="0">
                <a:latin typeface="Arial" pitchFamily="34" charset="0"/>
                <a:cs typeface="Arial" pitchFamily="34" charset="0"/>
              </a:rPr>
              <a:t>Issues for Nuclear Power</a:t>
            </a:r>
            <a:endParaRPr lang="en-US" sz="2400" b="1" dirty="0">
              <a:latin typeface="Arial" pitchFamily="34" charset="0"/>
              <a:cs typeface="Arial" pitchFamily="34" charset="0"/>
            </a:endParaRPr>
          </a:p>
        </p:txBody>
      </p:sp>
      <p:sp>
        <p:nvSpPr>
          <p:cNvPr id="5" name="TextBox 4"/>
          <p:cNvSpPr txBox="1"/>
          <p:nvPr/>
        </p:nvSpPr>
        <p:spPr>
          <a:xfrm>
            <a:off x="214282" y="957188"/>
            <a:ext cx="954107" cy="400110"/>
          </a:xfrm>
          <a:prstGeom prst="rect">
            <a:avLst/>
          </a:prstGeom>
          <a:noFill/>
        </p:spPr>
        <p:txBody>
          <a:bodyPr wrap="none" rtlCol="0">
            <a:spAutoFit/>
          </a:bodyPr>
          <a:lstStyle/>
          <a:p>
            <a:r>
              <a:rPr lang="en-GB" sz="2000" b="1" dirty="0" smtClean="0">
                <a:latin typeface="Arial" pitchFamily="34" charset="0"/>
                <a:cs typeface="Arial" pitchFamily="34" charset="0"/>
              </a:rPr>
              <a:t>Safety</a:t>
            </a:r>
            <a:endParaRPr lang="en-US" sz="2000" b="1" dirty="0">
              <a:latin typeface="Arial" pitchFamily="34" charset="0"/>
              <a:cs typeface="Arial" pitchFamily="34" charset="0"/>
            </a:endParaRPr>
          </a:p>
        </p:txBody>
      </p:sp>
      <p:sp>
        <p:nvSpPr>
          <p:cNvPr id="6" name="TextBox 5"/>
          <p:cNvSpPr txBox="1"/>
          <p:nvPr/>
        </p:nvSpPr>
        <p:spPr>
          <a:xfrm>
            <a:off x="107504" y="1406428"/>
            <a:ext cx="3205590" cy="3831818"/>
          </a:xfrm>
          <a:prstGeom prst="rect">
            <a:avLst/>
          </a:prstGeom>
          <a:noFill/>
        </p:spPr>
        <p:txBody>
          <a:bodyPr wrap="square" rtlCol="0">
            <a:spAutoFit/>
          </a:bodyPr>
          <a:lstStyle/>
          <a:p>
            <a:pPr marL="268288" indent="-268288">
              <a:lnSpc>
                <a:spcPct val="150000"/>
              </a:lnSpc>
              <a:buBlip>
                <a:blip r:embed="rId2"/>
              </a:buBlip>
            </a:pPr>
            <a:r>
              <a:rPr lang="en-GB" dirty="0" err="1" smtClean="0">
                <a:latin typeface="Arial" pitchFamily="34" charset="0"/>
                <a:cs typeface="Arial" pitchFamily="34" charset="0"/>
              </a:rPr>
              <a:t>Windscale</a:t>
            </a:r>
            <a:r>
              <a:rPr lang="en-GB" dirty="0" smtClean="0">
                <a:latin typeface="Arial" pitchFamily="34" charset="0"/>
                <a:cs typeface="Arial" pitchFamily="34" charset="0"/>
              </a:rPr>
              <a:t> , UK 1957 - fire at plutonium production pile releases 1000TBq of radioactive iodine</a:t>
            </a:r>
          </a:p>
          <a:p>
            <a:pPr marL="268288" indent="-268288">
              <a:lnSpc>
                <a:spcPct val="150000"/>
              </a:lnSpc>
            </a:pPr>
            <a:endParaRPr lang="en-GB" dirty="0" smtClean="0">
              <a:latin typeface="Arial" pitchFamily="34" charset="0"/>
              <a:cs typeface="Arial" pitchFamily="34" charset="0"/>
            </a:endParaRPr>
          </a:p>
          <a:p>
            <a:pPr marL="268288" indent="-268288">
              <a:lnSpc>
                <a:spcPct val="150000"/>
              </a:lnSpc>
              <a:buBlip>
                <a:blip r:embed="rId2"/>
              </a:buBlip>
            </a:pPr>
            <a:r>
              <a:rPr lang="en-GB" dirty="0" smtClean="0">
                <a:latin typeface="Arial" pitchFamily="34" charset="0"/>
                <a:cs typeface="Arial" pitchFamily="34" charset="0"/>
              </a:rPr>
              <a:t>Three Mile Island, USA, 1979 – loss of coolant, partial meltdown of the fuel in the reactor core</a:t>
            </a:r>
          </a:p>
        </p:txBody>
      </p:sp>
      <p:grpSp>
        <p:nvGrpSpPr>
          <p:cNvPr id="22" name="Group 21"/>
          <p:cNvGrpSpPr/>
          <p:nvPr/>
        </p:nvGrpSpPr>
        <p:grpSpPr>
          <a:xfrm>
            <a:off x="4355976" y="881562"/>
            <a:ext cx="3966797" cy="5355750"/>
            <a:chOff x="4355976" y="809554"/>
            <a:chExt cx="3966797" cy="5355750"/>
          </a:xfrm>
        </p:grpSpPr>
        <p:grpSp>
          <p:nvGrpSpPr>
            <p:cNvPr id="17" name="Group 16"/>
            <p:cNvGrpSpPr/>
            <p:nvPr/>
          </p:nvGrpSpPr>
          <p:grpSpPr>
            <a:xfrm>
              <a:off x="4355976" y="3943897"/>
              <a:ext cx="3966797" cy="2221407"/>
              <a:chOff x="3419872" y="908720"/>
              <a:chExt cx="2814669" cy="1576215"/>
            </a:xfrm>
          </p:grpSpPr>
          <p:pic>
            <p:nvPicPr>
              <p:cNvPr id="15" name="Picture 2" descr="http://img.timeinc.net/time/daily/2009/0903/3mile_island_0326.jpg"/>
              <p:cNvPicPr>
                <a:picLocks noChangeAspect="1" noChangeArrowheads="1"/>
              </p:cNvPicPr>
              <p:nvPr/>
            </p:nvPicPr>
            <p:blipFill>
              <a:blip r:embed="rId3" cstate="print"/>
              <a:srcRect/>
              <a:stretch>
                <a:fillRect/>
              </a:stretch>
            </p:blipFill>
            <p:spPr bwMode="auto">
              <a:xfrm>
                <a:off x="3419872" y="908720"/>
                <a:ext cx="2814669" cy="1576215"/>
              </a:xfrm>
              <a:prstGeom prst="rect">
                <a:avLst/>
              </a:prstGeom>
              <a:noFill/>
            </p:spPr>
          </p:pic>
          <p:sp>
            <p:nvSpPr>
              <p:cNvPr id="16" name="TextBox 15"/>
              <p:cNvSpPr txBox="1"/>
              <p:nvPr/>
            </p:nvSpPr>
            <p:spPr>
              <a:xfrm>
                <a:off x="4048788" y="2132856"/>
                <a:ext cx="1556836" cy="307777"/>
              </a:xfrm>
              <a:prstGeom prst="rect">
                <a:avLst/>
              </a:prstGeom>
              <a:noFill/>
            </p:spPr>
            <p:txBody>
              <a:bodyPr wrap="none" rtlCol="0">
                <a:spAutoFit/>
              </a:bodyPr>
              <a:lstStyle/>
              <a:p>
                <a:r>
                  <a:rPr lang="en-GB" sz="1400" dirty="0" smtClean="0">
                    <a:solidFill>
                      <a:schemeClr val="bg1"/>
                    </a:solidFill>
                    <a:latin typeface="Arial" pitchFamily="34" charset="0"/>
                    <a:cs typeface="Arial" pitchFamily="34" charset="0"/>
                  </a:rPr>
                  <a:t>Three Mile Island</a:t>
                </a:r>
                <a:endParaRPr lang="en-GB" sz="1400" dirty="0">
                  <a:solidFill>
                    <a:schemeClr val="bg1"/>
                  </a:solidFill>
                  <a:latin typeface="Arial" pitchFamily="34" charset="0"/>
                  <a:cs typeface="Arial" pitchFamily="34" charset="0"/>
                </a:endParaRPr>
              </a:p>
            </p:txBody>
          </p:sp>
        </p:grpSp>
        <p:grpSp>
          <p:nvGrpSpPr>
            <p:cNvPr id="20" name="Group 19"/>
            <p:cNvGrpSpPr/>
            <p:nvPr/>
          </p:nvGrpSpPr>
          <p:grpSpPr>
            <a:xfrm>
              <a:off x="4611182" y="809554"/>
              <a:ext cx="3456384" cy="3051494"/>
              <a:chOff x="3131840" y="980728"/>
              <a:chExt cx="2773123" cy="2448272"/>
            </a:xfrm>
          </p:grpSpPr>
          <p:pic>
            <p:nvPicPr>
              <p:cNvPr id="18" name="Picture 2" descr="http://aipetcher.files.wordpress.com/2011/05/chernobyl.jpg"/>
              <p:cNvPicPr>
                <a:picLocks noChangeAspect="1" noChangeArrowheads="1"/>
              </p:cNvPicPr>
              <p:nvPr/>
            </p:nvPicPr>
            <p:blipFill>
              <a:blip r:embed="rId4" cstate="print"/>
              <a:srcRect/>
              <a:stretch>
                <a:fillRect/>
              </a:stretch>
            </p:blipFill>
            <p:spPr bwMode="auto">
              <a:xfrm>
                <a:off x="3131840" y="980728"/>
                <a:ext cx="2773123" cy="2448272"/>
              </a:xfrm>
              <a:prstGeom prst="rect">
                <a:avLst/>
              </a:prstGeom>
              <a:noFill/>
            </p:spPr>
          </p:pic>
          <p:sp>
            <p:nvSpPr>
              <p:cNvPr id="19" name="TextBox 18"/>
              <p:cNvSpPr txBox="1"/>
              <p:nvPr/>
            </p:nvSpPr>
            <p:spPr>
              <a:xfrm>
                <a:off x="3833758" y="3121223"/>
                <a:ext cx="1369286" cy="307777"/>
              </a:xfrm>
              <a:prstGeom prst="rect">
                <a:avLst/>
              </a:prstGeom>
              <a:noFill/>
            </p:spPr>
            <p:txBody>
              <a:bodyPr wrap="none" rtlCol="0">
                <a:spAutoFit/>
              </a:bodyPr>
              <a:lstStyle/>
              <a:p>
                <a:r>
                  <a:rPr lang="en-GB" sz="1400" dirty="0" err="1" smtClean="0">
                    <a:solidFill>
                      <a:schemeClr val="bg1"/>
                    </a:solidFill>
                    <a:latin typeface="Arial" pitchFamily="34" charset="0"/>
                    <a:cs typeface="Arial" pitchFamily="34" charset="0"/>
                  </a:rPr>
                  <a:t>Windscale</a:t>
                </a:r>
                <a:r>
                  <a:rPr lang="en-GB" sz="1400" dirty="0" smtClean="0">
                    <a:solidFill>
                      <a:schemeClr val="bg1"/>
                    </a:solidFill>
                    <a:latin typeface="Arial" pitchFamily="34" charset="0"/>
                    <a:cs typeface="Arial" pitchFamily="34" charset="0"/>
                  </a:rPr>
                  <a:t> Fire</a:t>
                </a:r>
                <a:endParaRPr lang="en-GB" sz="1400" dirty="0">
                  <a:solidFill>
                    <a:schemeClr val="bg1"/>
                  </a:solidFill>
                  <a:latin typeface="Arial" pitchFamily="34" charset="0"/>
                  <a:cs typeface="Arial" pitchFamily="34" charset="0"/>
                </a:endParaRPr>
              </a:p>
            </p:txBody>
          </p:sp>
        </p:grpSp>
      </p:grpSp>
    </p:spTree>
  </p:cSld>
  <p:clrMapOvr>
    <a:masterClrMapping/>
  </p:clrMapOvr>
  <p:transition spd="med">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72066" y="71414"/>
            <a:ext cx="3861955" cy="461665"/>
          </a:xfrm>
          <a:prstGeom prst="rect">
            <a:avLst/>
          </a:prstGeom>
          <a:noFill/>
        </p:spPr>
        <p:txBody>
          <a:bodyPr wrap="none" rtlCol="0">
            <a:spAutoFit/>
          </a:bodyPr>
          <a:lstStyle/>
          <a:p>
            <a:pPr algn="r"/>
            <a:r>
              <a:rPr lang="en-GB" sz="2400" b="1" dirty="0" smtClean="0">
                <a:latin typeface="Arial" pitchFamily="34" charset="0"/>
                <a:cs typeface="Arial" pitchFamily="34" charset="0"/>
              </a:rPr>
              <a:t>Issues for Nuclear Power</a:t>
            </a:r>
            <a:endParaRPr lang="en-US" sz="2400" b="1" dirty="0">
              <a:latin typeface="Arial" pitchFamily="34" charset="0"/>
              <a:cs typeface="Arial" pitchFamily="34" charset="0"/>
            </a:endParaRPr>
          </a:p>
        </p:txBody>
      </p:sp>
      <p:sp>
        <p:nvSpPr>
          <p:cNvPr id="3" name="TextBox 2"/>
          <p:cNvSpPr txBox="1"/>
          <p:nvPr/>
        </p:nvSpPr>
        <p:spPr>
          <a:xfrm>
            <a:off x="214282" y="764704"/>
            <a:ext cx="954107" cy="400110"/>
          </a:xfrm>
          <a:prstGeom prst="rect">
            <a:avLst/>
          </a:prstGeom>
          <a:noFill/>
        </p:spPr>
        <p:txBody>
          <a:bodyPr wrap="none" rtlCol="0">
            <a:spAutoFit/>
          </a:bodyPr>
          <a:lstStyle/>
          <a:p>
            <a:r>
              <a:rPr lang="en-GB" sz="2000" b="1" dirty="0" smtClean="0">
                <a:latin typeface="Arial" pitchFamily="34" charset="0"/>
                <a:cs typeface="Arial" pitchFamily="34" charset="0"/>
              </a:rPr>
              <a:t>Safety</a:t>
            </a:r>
            <a:endParaRPr lang="en-US" sz="2000" b="1" dirty="0">
              <a:latin typeface="Arial" pitchFamily="34" charset="0"/>
              <a:cs typeface="Arial" pitchFamily="34" charset="0"/>
            </a:endParaRPr>
          </a:p>
        </p:txBody>
      </p:sp>
      <p:sp>
        <p:nvSpPr>
          <p:cNvPr id="4" name="TextBox 3"/>
          <p:cNvSpPr txBox="1"/>
          <p:nvPr/>
        </p:nvSpPr>
        <p:spPr>
          <a:xfrm>
            <a:off x="107504" y="1213944"/>
            <a:ext cx="3744416" cy="923330"/>
          </a:xfrm>
          <a:prstGeom prst="rect">
            <a:avLst/>
          </a:prstGeom>
          <a:noFill/>
        </p:spPr>
        <p:txBody>
          <a:bodyPr wrap="square" rtlCol="0">
            <a:spAutoFit/>
          </a:bodyPr>
          <a:lstStyle/>
          <a:p>
            <a:pPr marL="268288" indent="-268288">
              <a:lnSpc>
                <a:spcPct val="150000"/>
              </a:lnSpc>
              <a:buBlip>
                <a:blip r:embed="rId2"/>
              </a:buBlip>
            </a:pPr>
            <a:r>
              <a:rPr lang="en-GB" dirty="0" smtClean="0">
                <a:latin typeface="Arial" pitchFamily="34" charset="0"/>
                <a:cs typeface="Arial" pitchFamily="34" charset="0"/>
              </a:rPr>
              <a:t>Chernobyl, Ukraine, 1986</a:t>
            </a:r>
          </a:p>
          <a:p>
            <a:pPr marL="268288" indent="-268288">
              <a:lnSpc>
                <a:spcPct val="150000"/>
              </a:lnSpc>
              <a:buBlip>
                <a:blip r:embed="rId2"/>
              </a:buBlip>
            </a:pPr>
            <a:r>
              <a:rPr lang="en-GB" dirty="0" smtClean="0">
                <a:latin typeface="Arial" pitchFamily="34" charset="0"/>
                <a:cs typeface="Arial" pitchFamily="34" charset="0"/>
              </a:rPr>
              <a:t>Fukushima-Daiichi, Japan, 2011</a:t>
            </a:r>
            <a:endParaRPr lang="en-US" dirty="0">
              <a:latin typeface="Arial" pitchFamily="34" charset="0"/>
              <a:cs typeface="Arial" pitchFamily="34" charset="0"/>
            </a:endParaRPr>
          </a:p>
        </p:txBody>
      </p:sp>
      <p:grpSp>
        <p:nvGrpSpPr>
          <p:cNvPr id="5" name="Group 4"/>
          <p:cNvGrpSpPr/>
          <p:nvPr/>
        </p:nvGrpSpPr>
        <p:grpSpPr>
          <a:xfrm>
            <a:off x="395536" y="2132856"/>
            <a:ext cx="3630033" cy="4104456"/>
            <a:chOff x="5868144" y="908720"/>
            <a:chExt cx="2592288" cy="2931084"/>
          </a:xfrm>
        </p:grpSpPr>
        <p:pic>
          <p:nvPicPr>
            <p:cNvPr id="6" name="Picture 2" descr="File:Chernobyl Disaster.jpg">
              <a:hlinkClick r:id="rId3"/>
            </p:cNvPr>
            <p:cNvPicPr>
              <a:picLocks noChangeAspect="1" noChangeArrowheads="1"/>
            </p:cNvPicPr>
            <p:nvPr/>
          </p:nvPicPr>
          <p:blipFill>
            <a:blip r:embed="rId4" cstate="print"/>
            <a:srcRect/>
            <a:stretch>
              <a:fillRect/>
            </a:stretch>
          </p:blipFill>
          <p:spPr bwMode="auto">
            <a:xfrm>
              <a:off x="5868144" y="908720"/>
              <a:ext cx="2592288" cy="2931084"/>
            </a:xfrm>
            <a:prstGeom prst="rect">
              <a:avLst/>
            </a:prstGeom>
            <a:noFill/>
          </p:spPr>
        </p:pic>
        <p:sp>
          <p:nvSpPr>
            <p:cNvPr id="7" name="TextBox 6"/>
            <p:cNvSpPr txBox="1"/>
            <p:nvPr/>
          </p:nvSpPr>
          <p:spPr>
            <a:xfrm>
              <a:off x="5973097" y="3501008"/>
              <a:ext cx="2382383" cy="307777"/>
            </a:xfrm>
            <a:prstGeom prst="rect">
              <a:avLst/>
            </a:prstGeom>
            <a:noFill/>
          </p:spPr>
          <p:txBody>
            <a:bodyPr wrap="none" rtlCol="0">
              <a:spAutoFit/>
            </a:bodyPr>
            <a:lstStyle/>
            <a:p>
              <a:r>
                <a:rPr lang="en-GB" sz="1400" dirty="0" smtClean="0">
                  <a:solidFill>
                    <a:schemeClr val="bg1"/>
                  </a:solidFill>
                  <a:latin typeface="Arial" pitchFamily="34" charset="0"/>
                  <a:cs typeface="Arial" pitchFamily="34" charset="0"/>
                </a:rPr>
                <a:t>Chernobyl after the disaster</a:t>
              </a:r>
              <a:endParaRPr lang="en-GB" sz="1400" dirty="0">
                <a:solidFill>
                  <a:schemeClr val="bg1"/>
                </a:solidFill>
                <a:latin typeface="Arial" pitchFamily="34" charset="0"/>
                <a:cs typeface="Arial" pitchFamily="34" charset="0"/>
              </a:endParaRPr>
            </a:p>
          </p:txBody>
        </p:sp>
      </p:grpSp>
      <p:grpSp>
        <p:nvGrpSpPr>
          <p:cNvPr id="8" name="Group 7"/>
          <p:cNvGrpSpPr/>
          <p:nvPr/>
        </p:nvGrpSpPr>
        <p:grpSpPr>
          <a:xfrm>
            <a:off x="4133104" y="2780963"/>
            <a:ext cx="4831384" cy="2808243"/>
            <a:chOff x="5764391" y="4293096"/>
            <a:chExt cx="3235593" cy="1880689"/>
          </a:xfrm>
        </p:grpSpPr>
        <p:pic>
          <p:nvPicPr>
            <p:cNvPr id="9" name="Picture 4" descr="File:Fukushima I by Digital Globe.jpg">
              <a:hlinkClick r:id="rId5"/>
            </p:cNvPr>
            <p:cNvPicPr>
              <a:picLocks noChangeAspect="1" noChangeArrowheads="1"/>
            </p:cNvPicPr>
            <p:nvPr/>
          </p:nvPicPr>
          <p:blipFill>
            <a:blip r:embed="rId6" cstate="print"/>
            <a:srcRect/>
            <a:stretch>
              <a:fillRect/>
            </a:stretch>
          </p:blipFill>
          <p:spPr bwMode="auto">
            <a:xfrm>
              <a:off x="5764391" y="4293096"/>
              <a:ext cx="3235593" cy="1880689"/>
            </a:xfrm>
            <a:prstGeom prst="rect">
              <a:avLst/>
            </a:prstGeom>
            <a:noFill/>
          </p:spPr>
        </p:pic>
        <p:sp>
          <p:nvSpPr>
            <p:cNvPr id="10" name="TextBox 9"/>
            <p:cNvSpPr txBox="1"/>
            <p:nvPr/>
          </p:nvSpPr>
          <p:spPr>
            <a:xfrm>
              <a:off x="5846350" y="4293096"/>
              <a:ext cx="3071675" cy="307777"/>
            </a:xfrm>
            <a:prstGeom prst="rect">
              <a:avLst/>
            </a:prstGeom>
            <a:noFill/>
          </p:spPr>
          <p:txBody>
            <a:bodyPr wrap="none" rtlCol="0">
              <a:spAutoFit/>
            </a:bodyPr>
            <a:lstStyle/>
            <a:p>
              <a:r>
                <a:rPr lang="en-GB" sz="1400" dirty="0" smtClean="0">
                  <a:solidFill>
                    <a:schemeClr val="bg1"/>
                  </a:solidFill>
                  <a:latin typeface="Arial" pitchFamily="34" charset="0"/>
                  <a:cs typeface="Arial" pitchFamily="34" charset="0"/>
                </a:rPr>
                <a:t>Fukushima Daiichi Nuclear Disaster </a:t>
              </a:r>
              <a:endParaRPr lang="en-GB" sz="1400" dirty="0">
                <a:solidFill>
                  <a:schemeClr val="bg1"/>
                </a:solidFill>
                <a:latin typeface="Arial" pitchFamily="34" charset="0"/>
                <a:cs typeface="Arial" pitchFamily="34" charset="0"/>
              </a:endParaRPr>
            </a:p>
          </p:txBody>
        </p:sp>
      </p:grpSp>
    </p:spTree>
  </p:cSld>
  <p:clrMapOvr>
    <a:masterClrMapping/>
  </p:clrMapOvr>
  <p:transition spd="med">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72066" y="71414"/>
            <a:ext cx="3861955" cy="461665"/>
          </a:xfrm>
          <a:prstGeom prst="rect">
            <a:avLst/>
          </a:prstGeom>
          <a:noFill/>
        </p:spPr>
        <p:txBody>
          <a:bodyPr wrap="none" rtlCol="0">
            <a:spAutoFit/>
          </a:bodyPr>
          <a:lstStyle/>
          <a:p>
            <a:pPr algn="r"/>
            <a:r>
              <a:rPr lang="en-GB" sz="2400" b="1" dirty="0" smtClean="0">
                <a:latin typeface="Arial" pitchFamily="34" charset="0"/>
                <a:cs typeface="Arial" pitchFamily="34" charset="0"/>
              </a:rPr>
              <a:t>Issues for Nuclear Power</a:t>
            </a:r>
            <a:endParaRPr lang="en-US" sz="2400" b="1" dirty="0">
              <a:latin typeface="Arial" pitchFamily="34" charset="0"/>
              <a:cs typeface="Arial" pitchFamily="34" charset="0"/>
            </a:endParaRPr>
          </a:p>
        </p:txBody>
      </p:sp>
      <p:sp>
        <p:nvSpPr>
          <p:cNvPr id="11" name="TextBox 10"/>
          <p:cNvSpPr txBox="1"/>
          <p:nvPr/>
        </p:nvSpPr>
        <p:spPr>
          <a:xfrm>
            <a:off x="323528" y="980728"/>
            <a:ext cx="1072858" cy="400110"/>
          </a:xfrm>
          <a:prstGeom prst="rect">
            <a:avLst/>
          </a:prstGeom>
          <a:noFill/>
        </p:spPr>
        <p:txBody>
          <a:bodyPr wrap="none" rtlCol="0">
            <a:spAutoFit/>
          </a:bodyPr>
          <a:lstStyle/>
          <a:p>
            <a:r>
              <a:rPr lang="en-GB" sz="2000" b="1" dirty="0" smtClean="0">
                <a:latin typeface="Arial" pitchFamily="34" charset="0"/>
                <a:cs typeface="Arial" pitchFamily="34" charset="0"/>
              </a:rPr>
              <a:t>Wastes</a:t>
            </a:r>
            <a:endParaRPr lang="en-US" sz="2000" b="1" dirty="0">
              <a:latin typeface="Arial" pitchFamily="34" charset="0"/>
              <a:cs typeface="Arial" pitchFamily="34" charset="0"/>
            </a:endParaRPr>
          </a:p>
        </p:txBody>
      </p:sp>
      <p:sp>
        <p:nvSpPr>
          <p:cNvPr id="12" name="TextBox 11"/>
          <p:cNvSpPr txBox="1"/>
          <p:nvPr/>
        </p:nvSpPr>
        <p:spPr>
          <a:xfrm>
            <a:off x="323528" y="1397214"/>
            <a:ext cx="7920880" cy="369332"/>
          </a:xfrm>
          <a:prstGeom prst="rect">
            <a:avLst/>
          </a:prstGeom>
          <a:noFill/>
        </p:spPr>
        <p:txBody>
          <a:bodyPr wrap="square" rtlCol="0">
            <a:spAutoFit/>
          </a:bodyPr>
          <a:lstStyle/>
          <a:p>
            <a:pPr marL="268288" indent="-268288">
              <a:buBlip>
                <a:blip r:embed="rId2"/>
              </a:buBlip>
            </a:pPr>
            <a:r>
              <a:rPr lang="en-GB" dirty="0" smtClean="0">
                <a:latin typeface="Arial" pitchFamily="34" charset="0"/>
                <a:cs typeface="Arial" pitchFamily="34" charset="0"/>
              </a:rPr>
              <a:t>Need to find long-term storage solution that satisfies concerns of public</a:t>
            </a:r>
            <a:endParaRPr lang="en-US" dirty="0">
              <a:latin typeface="Arial" pitchFamily="34" charset="0"/>
              <a:cs typeface="Arial" pitchFamily="34" charset="0"/>
            </a:endParaRPr>
          </a:p>
        </p:txBody>
      </p:sp>
      <p:grpSp>
        <p:nvGrpSpPr>
          <p:cNvPr id="13" name="Group 12"/>
          <p:cNvGrpSpPr/>
          <p:nvPr/>
        </p:nvGrpSpPr>
        <p:grpSpPr>
          <a:xfrm>
            <a:off x="323528" y="2492896"/>
            <a:ext cx="4098879" cy="2889612"/>
            <a:chOff x="323528" y="2492896"/>
            <a:chExt cx="4098879" cy="2889612"/>
          </a:xfrm>
        </p:grpSpPr>
        <p:pic>
          <p:nvPicPr>
            <p:cNvPr id="16" name="Picture 2" descr="File:Loppusijoituskapseli.jpg">
              <a:hlinkClick r:id="rId3"/>
            </p:cNvPr>
            <p:cNvPicPr>
              <a:picLocks noChangeAspect="1" noChangeArrowheads="1"/>
            </p:cNvPicPr>
            <p:nvPr/>
          </p:nvPicPr>
          <p:blipFill>
            <a:blip r:embed="rId4" cstate="print"/>
            <a:srcRect/>
            <a:stretch>
              <a:fillRect/>
            </a:stretch>
          </p:blipFill>
          <p:spPr bwMode="auto">
            <a:xfrm>
              <a:off x="608771" y="2492896"/>
              <a:ext cx="3528392" cy="2439001"/>
            </a:xfrm>
            <a:prstGeom prst="rect">
              <a:avLst/>
            </a:prstGeom>
            <a:noFill/>
          </p:spPr>
        </p:pic>
        <p:sp>
          <p:nvSpPr>
            <p:cNvPr id="17" name="TextBox 16"/>
            <p:cNvSpPr txBox="1"/>
            <p:nvPr/>
          </p:nvSpPr>
          <p:spPr>
            <a:xfrm>
              <a:off x="323528" y="5013176"/>
              <a:ext cx="4098879" cy="369332"/>
            </a:xfrm>
            <a:prstGeom prst="rect">
              <a:avLst/>
            </a:prstGeom>
            <a:noFill/>
          </p:spPr>
          <p:txBody>
            <a:bodyPr wrap="none" rtlCol="0">
              <a:spAutoFit/>
            </a:bodyPr>
            <a:lstStyle/>
            <a:p>
              <a:r>
                <a:rPr lang="en-GB" dirty="0" smtClean="0"/>
                <a:t>Swedish KBS-3 capsule for nuclear waste</a:t>
              </a:r>
              <a:endParaRPr lang="en-GB" dirty="0"/>
            </a:p>
          </p:txBody>
        </p:sp>
      </p:grpSp>
      <p:grpSp>
        <p:nvGrpSpPr>
          <p:cNvPr id="14" name="Group 13"/>
          <p:cNvGrpSpPr/>
          <p:nvPr/>
        </p:nvGrpSpPr>
        <p:grpSpPr>
          <a:xfrm>
            <a:off x="4969605" y="2505945"/>
            <a:ext cx="3741295" cy="3153562"/>
            <a:chOff x="4969605" y="2505945"/>
            <a:chExt cx="3741295" cy="3153562"/>
          </a:xfrm>
        </p:grpSpPr>
        <p:pic>
          <p:nvPicPr>
            <p:cNvPr id="18" name="Picture 4" descr="File:Onkalo-kaaviokuva.png">
              <a:hlinkClick r:id="rId5"/>
            </p:cNvPr>
            <p:cNvPicPr>
              <a:picLocks noChangeAspect="1" noChangeArrowheads="1"/>
            </p:cNvPicPr>
            <p:nvPr/>
          </p:nvPicPr>
          <p:blipFill>
            <a:blip r:embed="rId6" cstate="print"/>
            <a:srcRect/>
            <a:stretch>
              <a:fillRect/>
            </a:stretch>
          </p:blipFill>
          <p:spPr bwMode="auto">
            <a:xfrm>
              <a:off x="4969605" y="2505945"/>
              <a:ext cx="3741295" cy="2412902"/>
            </a:xfrm>
            <a:prstGeom prst="rect">
              <a:avLst/>
            </a:prstGeom>
            <a:noFill/>
          </p:spPr>
        </p:pic>
        <p:sp>
          <p:nvSpPr>
            <p:cNvPr id="19" name="TextBox 18"/>
            <p:cNvSpPr txBox="1"/>
            <p:nvPr/>
          </p:nvSpPr>
          <p:spPr>
            <a:xfrm>
              <a:off x="5076056" y="5013176"/>
              <a:ext cx="3528392" cy="646331"/>
            </a:xfrm>
            <a:prstGeom prst="rect">
              <a:avLst/>
            </a:prstGeom>
            <a:noFill/>
          </p:spPr>
          <p:txBody>
            <a:bodyPr wrap="square" rtlCol="0">
              <a:spAutoFit/>
            </a:bodyPr>
            <a:lstStyle/>
            <a:p>
              <a:r>
                <a:rPr lang="en-GB" dirty="0" smtClean="0"/>
                <a:t>Geologic Depository at </a:t>
              </a:r>
              <a:r>
                <a:rPr lang="en-GB" dirty="0" err="1" smtClean="0"/>
                <a:t>Olkiluoto</a:t>
              </a:r>
              <a:r>
                <a:rPr lang="en-GB" dirty="0" smtClean="0"/>
                <a:t> Nuclear Power Plant in Finland</a:t>
              </a:r>
              <a:endParaRPr lang="en-GB" dirty="0"/>
            </a:p>
          </p:txBody>
        </p:sp>
      </p:grpSp>
    </p:spTree>
  </p:cSld>
  <p:clrMapOvr>
    <a:masterClrMapping/>
  </p:clrMapOvr>
  <p:transition spd="med">
    <p:wipe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57175" y="1089025"/>
            <a:ext cx="8680450" cy="4716463"/>
          </a:xfrm>
          <a:prstGeom prst="rect">
            <a:avLst/>
          </a:prstGeom>
          <a:noFill/>
          <a:ln w="9525" algn="ctr">
            <a:noFill/>
            <a:miter lim="800000"/>
            <a:headEnd/>
            <a:tailEnd/>
          </a:ln>
          <a:effectLst/>
        </p:spPr>
        <p:txBody>
          <a:bodyPr/>
          <a:lstStyle/>
          <a:p>
            <a:pPr marL="534988" indent="-534988" algn="l">
              <a:spcBef>
                <a:spcPct val="25000"/>
              </a:spcBef>
              <a:buClr>
                <a:srgbClr val="009999"/>
              </a:buClr>
              <a:buSzPct val="90000"/>
              <a:buBlip>
                <a:blip r:embed="rId2"/>
              </a:buBlip>
              <a:tabLst>
                <a:tab pos="1074738" algn="l"/>
              </a:tabLst>
            </a:pPr>
            <a:r>
              <a:rPr lang="en-GB" sz="2000" b="0" dirty="0">
                <a:latin typeface="Arial" pitchFamily="34" charset="0"/>
                <a:cs typeface="Arial" pitchFamily="34" charset="0"/>
              </a:rPr>
              <a:t>Uranium is abundant in the earth’s crust as tin or zinc</a:t>
            </a:r>
          </a:p>
          <a:p>
            <a:pPr marL="534988" indent="-534988" algn="l">
              <a:spcBef>
                <a:spcPct val="25000"/>
              </a:spcBef>
              <a:buClr>
                <a:srgbClr val="009999"/>
              </a:buClr>
              <a:buSzPct val="90000"/>
              <a:buBlip>
                <a:blip r:embed="rId2"/>
              </a:buBlip>
              <a:tabLst>
                <a:tab pos="1074738" algn="l"/>
              </a:tabLst>
            </a:pPr>
            <a:r>
              <a:rPr lang="en-GB" sz="2000" b="0" dirty="0">
                <a:latin typeface="Arial" pitchFamily="34" charset="0"/>
                <a:cs typeface="Arial" pitchFamily="34" charset="0"/>
              </a:rPr>
              <a:t>Uranium occurs in many kinds of chemical compounds, minerals &amp; rocks</a:t>
            </a:r>
          </a:p>
          <a:p>
            <a:pPr marL="534988" indent="-534988" algn="l">
              <a:spcBef>
                <a:spcPct val="25000"/>
              </a:spcBef>
              <a:buClr>
                <a:srgbClr val="009999"/>
              </a:buClr>
              <a:buSzPct val="90000"/>
              <a:buBlip>
                <a:blip r:embed="rId2"/>
              </a:buBlip>
              <a:tabLst>
                <a:tab pos="1074738" algn="l"/>
              </a:tabLst>
            </a:pPr>
            <a:r>
              <a:rPr lang="en-GB" sz="2000" b="0" dirty="0" smtClean="0">
                <a:latin typeface="Arial" pitchFamily="34" charset="0"/>
                <a:cs typeface="Arial" pitchFamily="34" charset="0"/>
              </a:rPr>
              <a:t>Uranium </a:t>
            </a:r>
            <a:r>
              <a:rPr lang="en-GB" sz="2000" b="0" dirty="0">
                <a:latin typeface="Arial" pitchFamily="34" charset="0"/>
                <a:cs typeface="Arial" pitchFamily="34" charset="0"/>
              </a:rPr>
              <a:t>ore is an uranium containing deposit from which uranium can be extracted economically</a:t>
            </a:r>
          </a:p>
          <a:p>
            <a:pPr marL="534988" indent="-534988" algn="l">
              <a:spcBef>
                <a:spcPct val="25000"/>
              </a:spcBef>
              <a:buClr>
                <a:srgbClr val="009999"/>
              </a:buClr>
              <a:buSzPct val="90000"/>
              <a:buBlip>
                <a:blip r:embed="rId2"/>
              </a:buBlip>
              <a:tabLst>
                <a:tab pos="1074738" algn="l"/>
              </a:tabLst>
            </a:pPr>
            <a:r>
              <a:rPr lang="en-GB" sz="2000" b="0" dirty="0">
                <a:latin typeface="Arial" pitchFamily="34" charset="0"/>
                <a:cs typeface="Arial" pitchFamily="34" charset="0"/>
              </a:rPr>
              <a:t>Known amount of ore depends on market prices</a:t>
            </a:r>
          </a:p>
          <a:p>
            <a:pPr marL="534988" indent="-534988" algn="l">
              <a:spcBef>
                <a:spcPct val="25000"/>
              </a:spcBef>
              <a:buClr>
                <a:srgbClr val="009999"/>
              </a:buClr>
              <a:buSzPct val="90000"/>
              <a:buBlip>
                <a:blip r:embed="rId2"/>
              </a:buBlip>
              <a:tabLst>
                <a:tab pos="1074738" algn="l"/>
              </a:tabLst>
            </a:pPr>
            <a:r>
              <a:rPr lang="en-GB" sz="2000" b="0" dirty="0">
                <a:latin typeface="Arial" pitchFamily="34" charset="0"/>
                <a:cs typeface="Arial" pitchFamily="34" charset="0"/>
              </a:rPr>
              <a:t>Known recoverable = RAR + EAR</a:t>
            </a:r>
          </a:p>
          <a:p>
            <a:pPr marL="992188" lvl="1" indent="-534988">
              <a:spcBef>
                <a:spcPct val="25000"/>
              </a:spcBef>
              <a:buClr>
                <a:srgbClr val="009999"/>
              </a:buClr>
              <a:buSzPct val="90000"/>
              <a:buBlip>
                <a:blip r:embed="rId2"/>
              </a:buBlip>
              <a:tabLst>
                <a:tab pos="1074738" algn="l"/>
              </a:tabLst>
            </a:pPr>
            <a:r>
              <a:rPr lang="en-GB" sz="2000" b="0" dirty="0">
                <a:latin typeface="Arial" pitchFamily="34" charset="0"/>
                <a:cs typeface="Arial" pitchFamily="34" charset="0"/>
              </a:rPr>
              <a:t>RAR = Reasonable Assured Resources</a:t>
            </a:r>
          </a:p>
          <a:p>
            <a:pPr marL="992188" lvl="1" indent="-534988">
              <a:spcBef>
                <a:spcPct val="25000"/>
              </a:spcBef>
              <a:buClr>
                <a:srgbClr val="009999"/>
              </a:buClr>
              <a:buSzPct val="90000"/>
              <a:buBlip>
                <a:blip r:embed="rId2"/>
              </a:buBlip>
              <a:tabLst>
                <a:tab pos="1074738" algn="l"/>
              </a:tabLst>
            </a:pPr>
            <a:r>
              <a:rPr lang="en-GB" sz="2000" b="0" dirty="0">
                <a:latin typeface="Arial" pitchFamily="34" charset="0"/>
                <a:cs typeface="Arial" pitchFamily="34" charset="0"/>
              </a:rPr>
              <a:t>EAR = Estimated Additional Resources</a:t>
            </a:r>
          </a:p>
          <a:p>
            <a:pPr marL="534988" indent="-534988" algn="l">
              <a:spcBef>
                <a:spcPct val="25000"/>
              </a:spcBef>
              <a:buClr>
                <a:srgbClr val="009999"/>
              </a:buClr>
              <a:buSzPct val="90000"/>
              <a:buBlip>
                <a:blip r:embed="rId2"/>
              </a:buBlip>
              <a:tabLst>
                <a:tab pos="1074738" algn="l"/>
              </a:tabLst>
            </a:pPr>
            <a:r>
              <a:rPr lang="en-GB" sz="2000" b="0" dirty="0">
                <a:latin typeface="Arial" pitchFamily="34" charset="0"/>
                <a:cs typeface="Arial" pitchFamily="34" charset="0"/>
              </a:rPr>
              <a:t>Figures on next slide based on </a:t>
            </a:r>
            <a:r>
              <a:rPr lang="en-GB" sz="2000" b="0" dirty="0" smtClean="0">
                <a:latin typeface="Arial" pitchFamily="34" charset="0"/>
                <a:cs typeface="Arial" pitchFamily="34" charset="0"/>
              </a:rPr>
              <a:t>130US</a:t>
            </a:r>
            <a:r>
              <a:rPr lang="en-GB" sz="2000" b="0" dirty="0">
                <a:latin typeface="Arial" pitchFamily="34" charset="0"/>
                <a:cs typeface="Arial" pitchFamily="34" charset="0"/>
              </a:rPr>
              <a:t>$/</a:t>
            </a:r>
            <a:r>
              <a:rPr lang="en-GB" sz="2000" b="0" dirty="0" err="1">
                <a:latin typeface="Arial" pitchFamily="34" charset="0"/>
                <a:cs typeface="Arial" pitchFamily="34" charset="0"/>
              </a:rPr>
              <a:t>kgU</a:t>
            </a:r>
            <a:endParaRPr lang="en-GB" sz="2000" b="0" dirty="0">
              <a:latin typeface="Arial" pitchFamily="34" charset="0"/>
              <a:cs typeface="Arial" pitchFamily="34" charset="0"/>
            </a:endParaRPr>
          </a:p>
          <a:p>
            <a:pPr marL="534988" indent="-534988" algn="l">
              <a:spcBef>
                <a:spcPct val="25000"/>
              </a:spcBef>
              <a:buClr>
                <a:srgbClr val="009999"/>
              </a:buClr>
              <a:buSzPct val="90000"/>
              <a:buBlip>
                <a:blip r:embed="rId2"/>
              </a:buBlip>
              <a:tabLst>
                <a:tab pos="1074738" algn="l"/>
              </a:tabLst>
            </a:pPr>
            <a:r>
              <a:rPr lang="en-GB" sz="2000" b="0" dirty="0">
                <a:latin typeface="Arial" pitchFamily="34" charset="0"/>
                <a:cs typeface="Arial" pitchFamily="34" charset="0"/>
              </a:rPr>
              <a:t>Current Fleet is </a:t>
            </a:r>
            <a:r>
              <a:rPr lang="en-GB" sz="2000" b="0" dirty="0" smtClean="0">
                <a:latin typeface="Arial" pitchFamily="34" charset="0"/>
                <a:cs typeface="Arial" pitchFamily="34" charset="0"/>
              </a:rPr>
              <a:t>372 </a:t>
            </a:r>
            <a:r>
              <a:rPr lang="en-GB" sz="2000" b="0" dirty="0">
                <a:latin typeface="Arial" pitchFamily="34" charset="0"/>
                <a:cs typeface="Arial" pitchFamily="34" charset="0"/>
              </a:rPr>
              <a:t>GW which uses 6800 tonnes uranium per annum</a:t>
            </a:r>
          </a:p>
          <a:p>
            <a:pPr marL="534988" indent="-534988" algn="l">
              <a:spcBef>
                <a:spcPct val="25000"/>
              </a:spcBef>
              <a:buClr>
                <a:srgbClr val="009999"/>
              </a:buClr>
              <a:buSzPct val="90000"/>
              <a:buBlip>
                <a:blip r:embed="rId2"/>
              </a:buBlip>
              <a:tabLst>
                <a:tab pos="1074738" algn="l"/>
              </a:tabLst>
            </a:pPr>
            <a:r>
              <a:rPr lang="en-GB" sz="2000" b="0" dirty="0">
                <a:latin typeface="Arial" pitchFamily="34" charset="0"/>
                <a:cs typeface="Arial" pitchFamily="34" charset="0"/>
              </a:rPr>
              <a:t>Estimates indicate that exploitable reserves of uranium will have been depleted by 2070</a:t>
            </a:r>
          </a:p>
        </p:txBody>
      </p:sp>
      <p:sp>
        <p:nvSpPr>
          <p:cNvPr id="3" name="Text Box 3"/>
          <p:cNvSpPr txBox="1">
            <a:spLocks noChangeArrowheads="1"/>
          </p:cNvSpPr>
          <p:nvPr/>
        </p:nvSpPr>
        <p:spPr bwMode="auto">
          <a:xfrm>
            <a:off x="2357422" y="85725"/>
            <a:ext cx="6495689" cy="461665"/>
          </a:xfrm>
          <a:prstGeom prst="rect">
            <a:avLst/>
          </a:prstGeom>
          <a:noFill/>
          <a:ln w="9525" algn="ctr">
            <a:noFill/>
            <a:miter lim="800000"/>
            <a:headEnd/>
            <a:tailEnd/>
          </a:ln>
          <a:effectLst/>
        </p:spPr>
        <p:txBody>
          <a:bodyPr wrap="none">
            <a:spAutoFit/>
          </a:bodyPr>
          <a:lstStyle/>
          <a:p>
            <a:pPr algn="r"/>
            <a:r>
              <a:rPr lang="en-GB" sz="2400" b="1" dirty="0">
                <a:latin typeface="Arial" pitchFamily="34" charset="0"/>
                <a:cs typeface="Arial" pitchFamily="34" charset="0"/>
              </a:rPr>
              <a:t>Known Recoverable Resources of Uranium</a:t>
            </a:r>
          </a:p>
        </p:txBody>
      </p:sp>
    </p:spTree>
  </p:cSld>
  <p:clrMapOvr>
    <a:masterClrMapping/>
  </p:clrMapOvr>
  <p:transition spd="med">
    <p:wipe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financialsense.com/sites/default/files/users/u673/images/2012/0815/world-uranium-production.jpg"/>
          <p:cNvPicPr>
            <a:picLocks noChangeAspect="1" noChangeArrowheads="1"/>
          </p:cNvPicPr>
          <p:nvPr/>
        </p:nvPicPr>
        <p:blipFill>
          <a:blip r:embed="rId2" cstate="print"/>
          <a:srcRect/>
          <a:stretch>
            <a:fillRect/>
          </a:stretch>
        </p:blipFill>
        <p:spPr bwMode="auto">
          <a:xfrm>
            <a:off x="683568" y="1268760"/>
            <a:ext cx="7641556" cy="4608512"/>
          </a:xfrm>
          <a:prstGeom prst="rect">
            <a:avLst/>
          </a:prstGeom>
          <a:noFill/>
        </p:spPr>
      </p:pic>
      <p:sp>
        <p:nvSpPr>
          <p:cNvPr id="3" name="Rectangle 2"/>
          <p:cNvSpPr/>
          <p:nvPr/>
        </p:nvSpPr>
        <p:spPr>
          <a:xfrm>
            <a:off x="5423261" y="87015"/>
            <a:ext cx="3469219" cy="461665"/>
          </a:xfrm>
          <a:prstGeom prst="rect">
            <a:avLst/>
          </a:prstGeom>
        </p:spPr>
        <p:txBody>
          <a:bodyPr wrap="none">
            <a:spAutoFit/>
          </a:bodyPr>
          <a:lstStyle/>
          <a:p>
            <a:r>
              <a:rPr lang="en-GB" sz="2400" b="1" dirty="0" smtClean="0">
                <a:latin typeface="Arial" pitchFamily="34" charset="0"/>
                <a:cs typeface="Arial" pitchFamily="34" charset="0"/>
              </a:rPr>
              <a:t>Resources of Uranium</a:t>
            </a:r>
            <a:endParaRPr lang="en-GB" sz="2400" dirty="0"/>
          </a:p>
        </p:txBody>
      </p:sp>
    </p:spTree>
  </p:cSld>
  <p:clrMapOvr>
    <a:masterClrMapping/>
  </p:clrMapOvr>
  <p:transition spd="med">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Known U Resources and Exploration Expenditure"/>
          <p:cNvPicPr>
            <a:picLocks noChangeAspect="1" noChangeArrowheads="1"/>
          </p:cNvPicPr>
          <p:nvPr/>
        </p:nvPicPr>
        <p:blipFill>
          <a:blip r:embed="rId2" cstate="print"/>
          <a:srcRect/>
          <a:stretch>
            <a:fillRect/>
          </a:stretch>
        </p:blipFill>
        <p:spPr bwMode="auto">
          <a:xfrm>
            <a:off x="899592" y="844562"/>
            <a:ext cx="7344816" cy="5363942"/>
          </a:xfrm>
          <a:prstGeom prst="rect">
            <a:avLst/>
          </a:prstGeom>
          <a:noFill/>
        </p:spPr>
      </p:pic>
      <p:sp>
        <p:nvSpPr>
          <p:cNvPr id="3" name="Rectangle 2"/>
          <p:cNvSpPr/>
          <p:nvPr/>
        </p:nvSpPr>
        <p:spPr>
          <a:xfrm>
            <a:off x="5423261" y="87015"/>
            <a:ext cx="3469219" cy="461665"/>
          </a:xfrm>
          <a:prstGeom prst="rect">
            <a:avLst/>
          </a:prstGeom>
        </p:spPr>
        <p:txBody>
          <a:bodyPr wrap="none">
            <a:spAutoFit/>
          </a:bodyPr>
          <a:lstStyle/>
          <a:p>
            <a:r>
              <a:rPr lang="en-GB" sz="2400" b="1" dirty="0" smtClean="0">
                <a:latin typeface="Arial" pitchFamily="34" charset="0"/>
                <a:cs typeface="Arial" pitchFamily="34" charset="0"/>
              </a:rPr>
              <a:t>Resources of Uranium</a:t>
            </a:r>
            <a:endParaRPr lang="en-GB" sz="2400" dirty="0"/>
          </a:p>
        </p:txBody>
      </p:sp>
    </p:spTree>
  </p:cSld>
  <p:clrMapOvr>
    <a:masterClrMapping/>
  </p:clrMapOvr>
  <p:transition spd="med">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orld Electricity Production 2008"/>
          <p:cNvPicPr>
            <a:picLocks noChangeAspect="1" noChangeArrowheads="1"/>
          </p:cNvPicPr>
          <p:nvPr/>
        </p:nvPicPr>
        <p:blipFill>
          <a:blip r:embed="rId2" cstate="print"/>
          <a:srcRect/>
          <a:stretch>
            <a:fillRect/>
          </a:stretch>
        </p:blipFill>
        <p:spPr bwMode="auto">
          <a:xfrm>
            <a:off x="4646628" y="1187148"/>
            <a:ext cx="4392488" cy="4978155"/>
          </a:xfrm>
          <a:prstGeom prst="rect">
            <a:avLst/>
          </a:prstGeom>
          <a:noFill/>
        </p:spPr>
      </p:pic>
      <p:pic>
        <p:nvPicPr>
          <p:cNvPr id="3" name="Picture 2" descr="World Electricity Generation"/>
          <p:cNvPicPr/>
          <p:nvPr/>
        </p:nvPicPr>
        <p:blipFill>
          <a:blip r:embed="rId3" cstate="print"/>
          <a:srcRect/>
          <a:stretch>
            <a:fillRect/>
          </a:stretch>
        </p:blipFill>
        <p:spPr bwMode="auto">
          <a:xfrm>
            <a:off x="35496" y="1191949"/>
            <a:ext cx="4547986" cy="4968552"/>
          </a:xfrm>
          <a:prstGeom prst="rect">
            <a:avLst/>
          </a:prstGeom>
          <a:noFill/>
          <a:ln w="9525">
            <a:noFill/>
            <a:miter lim="800000"/>
            <a:headEnd/>
            <a:tailEnd/>
          </a:ln>
        </p:spPr>
      </p:pic>
      <p:sp>
        <p:nvSpPr>
          <p:cNvPr id="4" name="Rectangle 3"/>
          <p:cNvSpPr/>
          <p:nvPr/>
        </p:nvSpPr>
        <p:spPr>
          <a:xfrm>
            <a:off x="4986411" y="142852"/>
            <a:ext cx="3906069" cy="461665"/>
          </a:xfrm>
          <a:prstGeom prst="rect">
            <a:avLst/>
          </a:prstGeom>
        </p:spPr>
        <p:txBody>
          <a:bodyPr wrap="none">
            <a:spAutoFit/>
          </a:bodyPr>
          <a:lstStyle/>
          <a:p>
            <a:r>
              <a:rPr lang="en-GB" sz="2400" b="1" dirty="0" smtClean="0">
                <a:latin typeface="Arial" pitchFamily="34" charset="0"/>
                <a:cs typeface="Arial" pitchFamily="34" charset="0"/>
              </a:rPr>
              <a:t>World Nuclear Electricity </a:t>
            </a:r>
            <a:endParaRPr lang="en-US" sz="2400" b="1" dirty="0">
              <a:latin typeface="Arial" pitchFamily="34" charset="0"/>
              <a:cs typeface="Arial" pitchFamily="34" charset="0"/>
            </a:endParaRPr>
          </a:p>
        </p:txBody>
      </p:sp>
    </p:spTree>
  </p:cSld>
  <p:clrMapOvr>
    <a:masterClrMapping/>
  </p:clrMapOvr>
  <p:transition spd="med">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asonably Assured Resources of Uranium in 2009"/>
          <p:cNvPicPr>
            <a:picLocks noChangeAspect="1" noChangeArrowheads="1"/>
          </p:cNvPicPr>
          <p:nvPr/>
        </p:nvPicPr>
        <p:blipFill>
          <a:blip r:embed="rId2" cstate="print"/>
          <a:srcRect/>
          <a:stretch>
            <a:fillRect/>
          </a:stretch>
        </p:blipFill>
        <p:spPr bwMode="auto">
          <a:xfrm>
            <a:off x="1725173" y="850356"/>
            <a:ext cx="5871163" cy="5314948"/>
          </a:xfrm>
          <a:prstGeom prst="rect">
            <a:avLst/>
          </a:prstGeom>
          <a:noFill/>
        </p:spPr>
      </p:pic>
      <p:sp>
        <p:nvSpPr>
          <p:cNvPr id="3" name="Rectangle 2"/>
          <p:cNvSpPr/>
          <p:nvPr/>
        </p:nvSpPr>
        <p:spPr>
          <a:xfrm>
            <a:off x="5423261" y="87015"/>
            <a:ext cx="3469219" cy="461665"/>
          </a:xfrm>
          <a:prstGeom prst="rect">
            <a:avLst/>
          </a:prstGeom>
        </p:spPr>
        <p:txBody>
          <a:bodyPr wrap="none">
            <a:spAutoFit/>
          </a:bodyPr>
          <a:lstStyle/>
          <a:p>
            <a:r>
              <a:rPr lang="en-GB" sz="2400" b="1" dirty="0" smtClean="0">
                <a:latin typeface="Arial" pitchFamily="34" charset="0"/>
                <a:cs typeface="Arial" pitchFamily="34" charset="0"/>
              </a:rPr>
              <a:t>Resources of Uranium</a:t>
            </a:r>
            <a:endParaRPr lang="en-GB" sz="2400" dirty="0"/>
          </a:p>
        </p:txBody>
      </p:sp>
    </p:spTree>
  </p:cSld>
  <p:clrMapOvr>
    <a:masterClrMapping/>
  </p:clrMapOvr>
  <p:transition spd="med">
    <p:wipe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01"/>
          <p:cNvSpPr txBox="1">
            <a:spLocks noChangeArrowheads="1"/>
          </p:cNvSpPr>
          <p:nvPr/>
        </p:nvSpPr>
        <p:spPr bwMode="auto">
          <a:xfrm>
            <a:off x="1603369" y="85725"/>
            <a:ext cx="7249742" cy="461665"/>
          </a:xfrm>
          <a:prstGeom prst="rect">
            <a:avLst/>
          </a:prstGeom>
          <a:noFill/>
          <a:ln w="9525" algn="ctr">
            <a:noFill/>
            <a:miter lim="800000"/>
            <a:headEnd/>
            <a:tailEnd/>
          </a:ln>
          <a:effectLst/>
        </p:spPr>
        <p:txBody>
          <a:bodyPr wrap="none">
            <a:spAutoFit/>
          </a:bodyPr>
          <a:lstStyle/>
          <a:p>
            <a:pPr algn="r"/>
            <a:r>
              <a:rPr lang="en-GB" sz="2400" b="1" dirty="0">
                <a:latin typeface="Arial" pitchFamily="34" charset="0"/>
                <a:cs typeface="Arial" pitchFamily="34" charset="0"/>
              </a:rPr>
              <a:t>Known Recoverable Resources of </a:t>
            </a:r>
            <a:r>
              <a:rPr lang="en-GB" sz="2400" b="1" dirty="0" smtClean="0">
                <a:latin typeface="Arial" pitchFamily="34" charset="0"/>
                <a:cs typeface="Arial" pitchFamily="34" charset="0"/>
              </a:rPr>
              <a:t>Uranium 2011</a:t>
            </a:r>
            <a:endParaRPr lang="en-GB" sz="2400" b="1" dirty="0">
              <a:latin typeface="Arial" pitchFamily="34" charset="0"/>
              <a:cs typeface="Arial" pitchFamily="34" charset="0"/>
            </a:endParaRPr>
          </a:p>
        </p:txBody>
      </p:sp>
      <p:graphicFrame>
        <p:nvGraphicFramePr>
          <p:cNvPr id="3" name="Table 2"/>
          <p:cNvGraphicFramePr>
            <a:graphicFrameLocks noGrp="1"/>
          </p:cNvGraphicFramePr>
          <p:nvPr/>
        </p:nvGraphicFramePr>
        <p:xfrm>
          <a:off x="1691680" y="783837"/>
          <a:ext cx="5832648" cy="5461580"/>
        </p:xfrm>
        <a:graphic>
          <a:graphicData uri="http://schemas.openxmlformats.org/drawingml/2006/table">
            <a:tbl>
              <a:tblPr firstRow="1" bandRow="1">
                <a:tableStyleId>{5C22544A-7EE6-4342-B048-85BDC9FD1C3A}</a:tableStyleId>
              </a:tblPr>
              <a:tblGrid>
                <a:gridCol w="1944216"/>
                <a:gridCol w="1944216"/>
                <a:gridCol w="1944216"/>
              </a:tblGrid>
              <a:tr h="355200">
                <a:tc>
                  <a:txBody>
                    <a:bodyPr/>
                    <a:lstStyle/>
                    <a:p>
                      <a:pPr algn="ctr"/>
                      <a:r>
                        <a:rPr lang="en-GB" sz="1800" dirty="0" smtClean="0">
                          <a:latin typeface="Arial" pitchFamily="34" charset="0"/>
                          <a:cs typeface="Arial" pitchFamily="34" charset="0"/>
                        </a:rPr>
                        <a:t>Country</a:t>
                      </a:r>
                      <a:endParaRPr lang="en-GB" sz="1800" dirty="0">
                        <a:latin typeface="Arial" pitchFamily="34" charset="0"/>
                        <a:cs typeface="Arial" pitchFamily="34" charset="0"/>
                      </a:endParaRPr>
                    </a:p>
                  </a:txBody>
                  <a:tcPr marL="87490" marR="87490" marT="43745" marB="43745"/>
                </a:tc>
                <a:tc>
                  <a:txBody>
                    <a:bodyPr/>
                    <a:lstStyle/>
                    <a:p>
                      <a:pPr algn="ctr"/>
                      <a:r>
                        <a:rPr lang="en-GB" sz="1800" dirty="0" smtClean="0">
                          <a:latin typeface="Arial" pitchFamily="34" charset="0"/>
                          <a:cs typeface="Arial" pitchFamily="34" charset="0"/>
                        </a:rPr>
                        <a:t>K tonnes</a:t>
                      </a:r>
                      <a:endParaRPr lang="en-GB" sz="1800" dirty="0">
                        <a:latin typeface="Arial" pitchFamily="34" charset="0"/>
                        <a:cs typeface="Arial" pitchFamily="34" charset="0"/>
                      </a:endParaRPr>
                    </a:p>
                  </a:txBody>
                  <a:tcPr marL="87490" marR="87490" marT="43745" marB="43745"/>
                </a:tc>
                <a:tc>
                  <a:txBody>
                    <a:bodyPr/>
                    <a:lstStyle/>
                    <a:p>
                      <a:pPr algn="ctr"/>
                      <a:r>
                        <a:rPr lang="en-GB" sz="1800" dirty="0" smtClean="0">
                          <a:latin typeface="Arial" pitchFamily="34" charset="0"/>
                          <a:cs typeface="Arial" pitchFamily="34" charset="0"/>
                        </a:rPr>
                        <a:t>%</a:t>
                      </a:r>
                      <a:endParaRPr lang="en-GB" sz="1800" dirty="0">
                        <a:latin typeface="Arial" pitchFamily="34" charset="0"/>
                        <a:cs typeface="Arial" pitchFamily="34" charset="0"/>
                      </a:endParaRPr>
                    </a:p>
                  </a:txBody>
                  <a:tcPr marL="87490" marR="87490" marT="43745" marB="43745"/>
                </a:tc>
              </a:tr>
              <a:tr h="384945">
                <a:tc>
                  <a:txBody>
                    <a:bodyPr/>
                    <a:lstStyle/>
                    <a:p>
                      <a:r>
                        <a:rPr lang="en-GB" sz="2000" dirty="0" smtClean="0">
                          <a:latin typeface="Arial" pitchFamily="34" charset="0"/>
                          <a:cs typeface="Arial" pitchFamily="34" charset="0"/>
                        </a:rPr>
                        <a:t>Australia</a:t>
                      </a:r>
                      <a:endParaRPr lang="en-GB" sz="2000" dirty="0">
                        <a:latin typeface="Arial" pitchFamily="34" charset="0"/>
                        <a:cs typeface="Arial" pitchFamily="34" charset="0"/>
                      </a:endParaRPr>
                    </a:p>
                  </a:txBody>
                  <a:tcPr marL="87490" marR="87490" marT="43745" marB="43745"/>
                </a:tc>
                <a:tc>
                  <a:txBody>
                    <a:bodyPr/>
                    <a:lstStyle/>
                    <a:p>
                      <a:pPr algn="ctr"/>
                      <a:r>
                        <a:rPr lang="en-GB" sz="2000" dirty="0" smtClean="0">
                          <a:latin typeface="Arial" pitchFamily="34" charset="0"/>
                          <a:cs typeface="Arial" pitchFamily="34" charset="0"/>
                        </a:rPr>
                        <a:t>1,661</a:t>
                      </a:r>
                      <a:endParaRPr lang="en-GB" sz="2000" dirty="0">
                        <a:latin typeface="Arial" pitchFamily="34" charset="0"/>
                        <a:cs typeface="Arial" pitchFamily="34" charset="0"/>
                      </a:endParaRPr>
                    </a:p>
                  </a:txBody>
                  <a:tcPr marL="87490" marR="87490" marT="43745" marB="43745"/>
                </a:tc>
                <a:tc>
                  <a:txBody>
                    <a:bodyPr/>
                    <a:lstStyle/>
                    <a:p>
                      <a:pPr algn="ctr"/>
                      <a:r>
                        <a:rPr lang="en-GB" sz="2000" dirty="0" smtClean="0">
                          <a:latin typeface="Arial" pitchFamily="34" charset="0"/>
                          <a:cs typeface="Arial" pitchFamily="34" charset="0"/>
                        </a:rPr>
                        <a:t>31</a:t>
                      </a:r>
                      <a:endParaRPr lang="en-GB" sz="2000" dirty="0">
                        <a:latin typeface="Arial" pitchFamily="34" charset="0"/>
                        <a:cs typeface="Arial" pitchFamily="34" charset="0"/>
                      </a:endParaRPr>
                    </a:p>
                  </a:txBody>
                  <a:tcPr marL="87490" marR="87490" marT="43745" marB="43745"/>
                </a:tc>
              </a:tr>
              <a:tr h="384945">
                <a:tc>
                  <a:txBody>
                    <a:bodyPr/>
                    <a:lstStyle/>
                    <a:p>
                      <a:r>
                        <a:rPr lang="en-GB" sz="2000" dirty="0" smtClean="0">
                          <a:latin typeface="Arial" pitchFamily="34" charset="0"/>
                          <a:cs typeface="Arial" pitchFamily="34" charset="0"/>
                        </a:rPr>
                        <a:t>Kazakhstan</a:t>
                      </a:r>
                      <a:endParaRPr lang="en-GB" sz="2000" dirty="0">
                        <a:latin typeface="Arial" pitchFamily="34" charset="0"/>
                        <a:cs typeface="Arial" pitchFamily="34" charset="0"/>
                      </a:endParaRPr>
                    </a:p>
                  </a:txBody>
                  <a:tcPr marL="87490" marR="87490" marT="43745" marB="43745"/>
                </a:tc>
                <a:tc>
                  <a:txBody>
                    <a:bodyPr/>
                    <a:lstStyle/>
                    <a:p>
                      <a:pPr algn="ctr"/>
                      <a:r>
                        <a:rPr lang="en-GB" sz="2000" dirty="0" smtClean="0">
                          <a:latin typeface="Arial" pitchFamily="34" charset="0"/>
                          <a:cs typeface="Arial" pitchFamily="34" charset="0"/>
                        </a:rPr>
                        <a:t>629</a:t>
                      </a:r>
                      <a:endParaRPr lang="en-GB" sz="2000" dirty="0">
                        <a:latin typeface="Arial" pitchFamily="34" charset="0"/>
                        <a:cs typeface="Arial" pitchFamily="34" charset="0"/>
                      </a:endParaRPr>
                    </a:p>
                  </a:txBody>
                  <a:tcPr marL="87490" marR="87490" marT="43745" marB="43745"/>
                </a:tc>
                <a:tc>
                  <a:txBody>
                    <a:bodyPr/>
                    <a:lstStyle/>
                    <a:p>
                      <a:pPr algn="ctr"/>
                      <a:r>
                        <a:rPr lang="en-GB" sz="2000" dirty="0" smtClean="0">
                          <a:latin typeface="Arial" pitchFamily="34" charset="0"/>
                          <a:cs typeface="Arial" pitchFamily="34" charset="0"/>
                        </a:rPr>
                        <a:t>12</a:t>
                      </a:r>
                      <a:endParaRPr lang="en-GB" sz="2000" dirty="0">
                        <a:latin typeface="Arial" pitchFamily="34" charset="0"/>
                        <a:cs typeface="Arial" pitchFamily="34" charset="0"/>
                      </a:endParaRPr>
                    </a:p>
                  </a:txBody>
                  <a:tcPr marL="87490" marR="87490" marT="43745" marB="43745"/>
                </a:tc>
              </a:tr>
              <a:tr h="384945">
                <a:tc>
                  <a:txBody>
                    <a:bodyPr/>
                    <a:lstStyle/>
                    <a:p>
                      <a:r>
                        <a:rPr lang="en-GB" sz="2000" dirty="0" smtClean="0">
                          <a:latin typeface="Arial" pitchFamily="34" charset="0"/>
                          <a:cs typeface="Arial" pitchFamily="34" charset="0"/>
                        </a:rPr>
                        <a:t>Russia</a:t>
                      </a:r>
                      <a:endParaRPr lang="en-GB" sz="2000" dirty="0">
                        <a:latin typeface="Arial" pitchFamily="34" charset="0"/>
                        <a:cs typeface="Arial" pitchFamily="34" charset="0"/>
                      </a:endParaRPr>
                    </a:p>
                  </a:txBody>
                  <a:tcPr marL="87490" marR="87490" marT="43745" marB="43745"/>
                </a:tc>
                <a:tc>
                  <a:txBody>
                    <a:bodyPr/>
                    <a:lstStyle/>
                    <a:p>
                      <a:pPr algn="ctr"/>
                      <a:r>
                        <a:rPr lang="en-GB" sz="2000" dirty="0" smtClean="0">
                          <a:latin typeface="Arial" pitchFamily="34" charset="0"/>
                          <a:cs typeface="Arial" pitchFamily="34" charset="0"/>
                        </a:rPr>
                        <a:t>487</a:t>
                      </a:r>
                      <a:endParaRPr lang="en-GB" sz="2000" dirty="0">
                        <a:latin typeface="Arial" pitchFamily="34" charset="0"/>
                        <a:cs typeface="Arial" pitchFamily="34" charset="0"/>
                      </a:endParaRPr>
                    </a:p>
                  </a:txBody>
                  <a:tcPr marL="87490" marR="87490" marT="43745" marB="43745"/>
                </a:tc>
                <a:tc>
                  <a:txBody>
                    <a:bodyPr/>
                    <a:lstStyle/>
                    <a:p>
                      <a:pPr algn="ctr"/>
                      <a:r>
                        <a:rPr lang="en-GB" sz="2000" dirty="0" smtClean="0">
                          <a:latin typeface="Arial" pitchFamily="34" charset="0"/>
                          <a:cs typeface="Arial" pitchFamily="34" charset="0"/>
                        </a:rPr>
                        <a:t>9</a:t>
                      </a:r>
                      <a:endParaRPr lang="en-GB" sz="2000" dirty="0">
                        <a:latin typeface="Arial" pitchFamily="34" charset="0"/>
                        <a:cs typeface="Arial" pitchFamily="34" charset="0"/>
                      </a:endParaRPr>
                    </a:p>
                  </a:txBody>
                  <a:tcPr marL="87490" marR="87490" marT="43745" marB="43745"/>
                </a:tc>
              </a:tr>
              <a:tr h="384945">
                <a:tc>
                  <a:txBody>
                    <a:bodyPr/>
                    <a:lstStyle/>
                    <a:p>
                      <a:r>
                        <a:rPr lang="en-GB" sz="2000" dirty="0" smtClean="0">
                          <a:latin typeface="Arial" pitchFamily="34" charset="0"/>
                          <a:cs typeface="Arial" pitchFamily="34" charset="0"/>
                        </a:rPr>
                        <a:t>Canada</a:t>
                      </a:r>
                      <a:endParaRPr lang="en-GB" sz="2000" dirty="0">
                        <a:latin typeface="Arial" pitchFamily="34" charset="0"/>
                        <a:cs typeface="Arial" pitchFamily="34" charset="0"/>
                      </a:endParaRPr>
                    </a:p>
                  </a:txBody>
                  <a:tcPr marL="87490" marR="87490" marT="43745" marB="43745"/>
                </a:tc>
                <a:tc>
                  <a:txBody>
                    <a:bodyPr/>
                    <a:lstStyle/>
                    <a:p>
                      <a:pPr algn="ctr"/>
                      <a:r>
                        <a:rPr lang="en-GB" sz="2000" dirty="0" smtClean="0">
                          <a:latin typeface="Arial" pitchFamily="34" charset="0"/>
                          <a:cs typeface="Arial" pitchFamily="34" charset="0"/>
                        </a:rPr>
                        <a:t>469</a:t>
                      </a:r>
                      <a:endParaRPr lang="en-GB" sz="2000" dirty="0">
                        <a:latin typeface="Arial" pitchFamily="34" charset="0"/>
                        <a:cs typeface="Arial" pitchFamily="34" charset="0"/>
                      </a:endParaRPr>
                    </a:p>
                  </a:txBody>
                  <a:tcPr marL="87490" marR="87490" marT="43745" marB="43745"/>
                </a:tc>
                <a:tc>
                  <a:txBody>
                    <a:bodyPr/>
                    <a:lstStyle/>
                    <a:p>
                      <a:pPr algn="ctr"/>
                      <a:r>
                        <a:rPr lang="en-GB" sz="2000" dirty="0" smtClean="0">
                          <a:latin typeface="Arial" pitchFamily="34" charset="0"/>
                          <a:cs typeface="Arial" pitchFamily="34" charset="0"/>
                        </a:rPr>
                        <a:t>9</a:t>
                      </a:r>
                      <a:endParaRPr lang="en-GB" sz="2000" dirty="0">
                        <a:latin typeface="Arial" pitchFamily="34" charset="0"/>
                        <a:cs typeface="Arial" pitchFamily="34" charset="0"/>
                      </a:endParaRPr>
                    </a:p>
                  </a:txBody>
                  <a:tcPr marL="87490" marR="87490" marT="43745" marB="43745"/>
                </a:tc>
              </a:tr>
              <a:tr h="384945">
                <a:tc>
                  <a:txBody>
                    <a:bodyPr/>
                    <a:lstStyle/>
                    <a:p>
                      <a:r>
                        <a:rPr lang="en-GB" sz="2000" dirty="0" smtClean="0">
                          <a:latin typeface="Arial" pitchFamily="34" charset="0"/>
                          <a:cs typeface="Arial" pitchFamily="34" charset="0"/>
                        </a:rPr>
                        <a:t>Niger</a:t>
                      </a:r>
                      <a:endParaRPr lang="en-GB" sz="2000" dirty="0">
                        <a:latin typeface="Arial" pitchFamily="34" charset="0"/>
                        <a:cs typeface="Arial" pitchFamily="34" charset="0"/>
                      </a:endParaRPr>
                    </a:p>
                  </a:txBody>
                  <a:tcPr marL="87490" marR="87490" marT="43745" marB="43745"/>
                </a:tc>
                <a:tc>
                  <a:txBody>
                    <a:bodyPr/>
                    <a:lstStyle/>
                    <a:p>
                      <a:pPr algn="ctr"/>
                      <a:r>
                        <a:rPr lang="en-GB" sz="2000" dirty="0" smtClean="0">
                          <a:latin typeface="Arial" pitchFamily="34" charset="0"/>
                          <a:cs typeface="Arial" pitchFamily="34" charset="0"/>
                        </a:rPr>
                        <a:t>421</a:t>
                      </a:r>
                      <a:endParaRPr lang="en-GB" sz="2000" dirty="0">
                        <a:latin typeface="Arial" pitchFamily="34" charset="0"/>
                        <a:cs typeface="Arial" pitchFamily="34" charset="0"/>
                      </a:endParaRPr>
                    </a:p>
                  </a:txBody>
                  <a:tcPr marL="87490" marR="87490" marT="43745" marB="43745"/>
                </a:tc>
                <a:tc>
                  <a:txBody>
                    <a:bodyPr/>
                    <a:lstStyle/>
                    <a:p>
                      <a:pPr algn="ctr"/>
                      <a:r>
                        <a:rPr lang="en-GB" sz="2000" dirty="0" smtClean="0">
                          <a:latin typeface="Arial" pitchFamily="34" charset="0"/>
                          <a:cs typeface="Arial" pitchFamily="34" charset="0"/>
                        </a:rPr>
                        <a:t>8</a:t>
                      </a:r>
                      <a:endParaRPr lang="en-GB" sz="2000" dirty="0">
                        <a:latin typeface="Arial" pitchFamily="34" charset="0"/>
                        <a:cs typeface="Arial" pitchFamily="34" charset="0"/>
                      </a:endParaRPr>
                    </a:p>
                  </a:txBody>
                  <a:tcPr marL="87490" marR="87490" marT="43745" marB="43745"/>
                </a:tc>
              </a:tr>
              <a:tr h="384945">
                <a:tc>
                  <a:txBody>
                    <a:bodyPr/>
                    <a:lstStyle/>
                    <a:p>
                      <a:r>
                        <a:rPr lang="en-GB" sz="2000" dirty="0" smtClean="0">
                          <a:latin typeface="Arial" pitchFamily="34" charset="0"/>
                          <a:cs typeface="Arial" pitchFamily="34" charset="0"/>
                        </a:rPr>
                        <a:t>Sout</a:t>
                      </a:r>
                      <a:r>
                        <a:rPr lang="en-GB" sz="2000" baseline="0" dirty="0" smtClean="0">
                          <a:latin typeface="Arial" pitchFamily="34" charset="0"/>
                          <a:cs typeface="Arial" pitchFamily="34" charset="0"/>
                        </a:rPr>
                        <a:t>h Africa</a:t>
                      </a:r>
                      <a:endParaRPr lang="en-GB" sz="2000" dirty="0">
                        <a:latin typeface="Arial" pitchFamily="34" charset="0"/>
                        <a:cs typeface="Arial" pitchFamily="34" charset="0"/>
                      </a:endParaRPr>
                    </a:p>
                  </a:txBody>
                  <a:tcPr marL="87490" marR="87490" marT="43745" marB="43745"/>
                </a:tc>
                <a:tc>
                  <a:txBody>
                    <a:bodyPr/>
                    <a:lstStyle/>
                    <a:p>
                      <a:pPr algn="ctr"/>
                      <a:r>
                        <a:rPr lang="en-GB" sz="2000" dirty="0" smtClean="0">
                          <a:latin typeface="Arial" pitchFamily="34" charset="0"/>
                          <a:cs typeface="Arial" pitchFamily="34" charset="0"/>
                        </a:rPr>
                        <a:t>279</a:t>
                      </a:r>
                      <a:endParaRPr lang="en-GB" sz="2000" dirty="0">
                        <a:latin typeface="Arial" pitchFamily="34" charset="0"/>
                        <a:cs typeface="Arial" pitchFamily="34" charset="0"/>
                      </a:endParaRPr>
                    </a:p>
                  </a:txBody>
                  <a:tcPr marL="87490" marR="87490" marT="43745" marB="43745"/>
                </a:tc>
                <a:tc>
                  <a:txBody>
                    <a:bodyPr/>
                    <a:lstStyle/>
                    <a:p>
                      <a:pPr algn="ctr"/>
                      <a:r>
                        <a:rPr lang="en-GB" sz="2000" dirty="0" smtClean="0">
                          <a:latin typeface="Arial" pitchFamily="34" charset="0"/>
                          <a:cs typeface="Arial" pitchFamily="34" charset="0"/>
                        </a:rPr>
                        <a:t>5</a:t>
                      </a:r>
                      <a:endParaRPr lang="en-GB" sz="2000" dirty="0">
                        <a:latin typeface="Arial" pitchFamily="34" charset="0"/>
                        <a:cs typeface="Arial" pitchFamily="34" charset="0"/>
                      </a:endParaRPr>
                    </a:p>
                  </a:txBody>
                  <a:tcPr marL="87490" marR="87490" marT="43745" marB="43745"/>
                </a:tc>
              </a:tr>
              <a:tr h="384945">
                <a:tc>
                  <a:txBody>
                    <a:bodyPr/>
                    <a:lstStyle/>
                    <a:p>
                      <a:r>
                        <a:rPr lang="en-GB" sz="2000" dirty="0" err="1" smtClean="0">
                          <a:latin typeface="Arial" pitchFamily="34" charset="0"/>
                          <a:cs typeface="Arial" pitchFamily="34" charset="0"/>
                        </a:rPr>
                        <a:t>Nambia</a:t>
                      </a:r>
                      <a:endParaRPr lang="en-GB" sz="2000" dirty="0">
                        <a:latin typeface="Arial" pitchFamily="34" charset="0"/>
                        <a:cs typeface="Arial" pitchFamily="34" charset="0"/>
                      </a:endParaRPr>
                    </a:p>
                  </a:txBody>
                  <a:tcPr marL="87490" marR="87490" marT="43745" marB="43745"/>
                </a:tc>
                <a:tc>
                  <a:txBody>
                    <a:bodyPr/>
                    <a:lstStyle/>
                    <a:p>
                      <a:pPr algn="ctr"/>
                      <a:r>
                        <a:rPr lang="en-GB" sz="2000" dirty="0" smtClean="0">
                          <a:latin typeface="Arial" pitchFamily="34" charset="0"/>
                          <a:cs typeface="Arial" pitchFamily="34" charset="0"/>
                        </a:rPr>
                        <a:t>261</a:t>
                      </a:r>
                      <a:endParaRPr lang="en-GB" sz="2000" dirty="0">
                        <a:latin typeface="Arial" pitchFamily="34" charset="0"/>
                        <a:cs typeface="Arial" pitchFamily="34" charset="0"/>
                      </a:endParaRPr>
                    </a:p>
                  </a:txBody>
                  <a:tcPr marL="87490" marR="87490" marT="43745" marB="43745"/>
                </a:tc>
                <a:tc>
                  <a:txBody>
                    <a:bodyPr/>
                    <a:lstStyle/>
                    <a:p>
                      <a:pPr algn="ctr"/>
                      <a:r>
                        <a:rPr lang="en-GB" sz="2000" dirty="0" smtClean="0">
                          <a:latin typeface="Arial" pitchFamily="34" charset="0"/>
                          <a:cs typeface="Arial" pitchFamily="34" charset="0"/>
                        </a:rPr>
                        <a:t>5</a:t>
                      </a:r>
                      <a:endParaRPr lang="en-GB" sz="2000" dirty="0">
                        <a:latin typeface="Arial" pitchFamily="34" charset="0"/>
                        <a:cs typeface="Arial" pitchFamily="34" charset="0"/>
                      </a:endParaRPr>
                    </a:p>
                  </a:txBody>
                  <a:tcPr marL="87490" marR="87490" marT="43745" marB="43745"/>
                </a:tc>
              </a:tr>
              <a:tr h="384945">
                <a:tc>
                  <a:txBody>
                    <a:bodyPr/>
                    <a:lstStyle/>
                    <a:p>
                      <a:r>
                        <a:rPr lang="en-GB" sz="2000" dirty="0" smtClean="0">
                          <a:latin typeface="Arial" pitchFamily="34" charset="0"/>
                          <a:cs typeface="Arial" pitchFamily="34" charset="0"/>
                        </a:rPr>
                        <a:t>Brazil</a:t>
                      </a:r>
                      <a:endParaRPr lang="en-GB" sz="2000" dirty="0">
                        <a:latin typeface="Arial" pitchFamily="34" charset="0"/>
                        <a:cs typeface="Arial" pitchFamily="34" charset="0"/>
                      </a:endParaRPr>
                    </a:p>
                  </a:txBody>
                  <a:tcPr marL="87490" marR="87490" marT="43745" marB="43745"/>
                </a:tc>
                <a:tc>
                  <a:txBody>
                    <a:bodyPr/>
                    <a:lstStyle/>
                    <a:p>
                      <a:pPr algn="ctr"/>
                      <a:r>
                        <a:rPr lang="en-GB" sz="2000" dirty="0" smtClean="0">
                          <a:latin typeface="Arial" pitchFamily="34" charset="0"/>
                          <a:cs typeface="Arial" pitchFamily="34" charset="0"/>
                        </a:rPr>
                        <a:t>263</a:t>
                      </a:r>
                      <a:endParaRPr lang="en-GB" sz="2000" dirty="0">
                        <a:latin typeface="Arial" pitchFamily="34" charset="0"/>
                        <a:cs typeface="Arial" pitchFamily="34" charset="0"/>
                      </a:endParaRPr>
                    </a:p>
                  </a:txBody>
                  <a:tcPr marL="87490" marR="87490" marT="43745" marB="43745"/>
                </a:tc>
                <a:tc>
                  <a:txBody>
                    <a:bodyPr/>
                    <a:lstStyle/>
                    <a:p>
                      <a:pPr algn="ctr"/>
                      <a:r>
                        <a:rPr lang="en-GB" sz="2000" dirty="0" smtClean="0">
                          <a:latin typeface="Arial" pitchFamily="34" charset="0"/>
                          <a:cs typeface="Arial" pitchFamily="34" charset="0"/>
                        </a:rPr>
                        <a:t>5</a:t>
                      </a:r>
                      <a:endParaRPr lang="en-GB" sz="2000" dirty="0">
                        <a:latin typeface="Arial" pitchFamily="34" charset="0"/>
                        <a:cs typeface="Arial" pitchFamily="34" charset="0"/>
                      </a:endParaRPr>
                    </a:p>
                  </a:txBody>
                  <a:tcPr marL="87490" marR="87490" marT="43745" marB="43745"/>
                </a:tc>
              </a:tr>
              <a:tr h="384945">
                <a:tc>
                  <a:txBody>
                    <a:bodyPr/>
                    <a:lstStyle/>
                    <a:p>
                      <a:r>
                        <a:rPr lang="en-GB" sz="2000" dirty="0" smtClean="0">
                          <a:latin typeface="Arial" pitchFamily="34" charset="0"/>
                          <a:cs typeface="Arial" pitchFamily="34" charset="0"/>
                        </a:rPr>
                        <a:t>USA</a:t>
                      </a:r>
                      <a:endParaRPr lang="en-GB" sz="2000" dirty="0">
                        <a:latin typeface="Arial" pitchFamily="34" charset="0"/>
                        <a:cs typeface="Arial" pitchFamily="34" charset="0"/>
                      </a:endParaRPr>
                    </a:p>
                  </a:txBody>
                  <a:tcPr marL="87490" marR="87490" marT="43745" marB="43745"/>
                </a:tc>
                <a:tc>
                  <a:txBody>
                    <a:bodyPr/>
                    <a:lstStyle/>
                    <a:p>
                      <a:pPr algn="ctr"/>
                      <a:r>
                        <a:rPr lang="en-GB" sz="2000" dirty="0" smtClean="0">
                          <a:latin typeface="Arial" pitchFamily="34" charset="0"/>
                          <a:cs typeface="Arial" pitchFamily="34" charset="0"/>
                        </a:rPr>
                        <a:t>207</a:t>
                      </a:r>
                      <a:endParaRPr lang="en-GB" sz="2000" dirty="0">
                        <a:latin typeface="Arial" pitchFamily="34" charset="0"/>
                        <a:cs typeface="Arial" pitchFamily="34" charset="0"/>
                      </a:endParaRPr>
                    </a:p>
                  </a:txBody>
                  <a:tcPr marL="87490" marR="87490" marT="43745" marB="43745"/>
                </a:tc>
                <a:tc>
                  <a:txBody>
                    <a:bodyPr/>
                    <a:lstStyle/>
                    <a:p>
                      <a:pPr algn="ctr"/>
                      <a:r>
                        <a:rPr lang="en-GB" sz="2000" dirty="0" smtClean="0">
                          <a:latin typeface="Arial" pitchFamily="34" charset="0"/>
                          <a:cs typeface="Arial" pitchFamily="34" charset="0"/>
                        </a:rPr>
                        <a:t>4</a:t>
                      </a:r>
                      <a:endParaRPr lang="en-GB" sz="2000" dirty="0">
                        <a:latin typeface="Arial" pitchFamily="34" charset="0"/>
                        <a:cs typeface="Arial" pitchFamily="34" charset="0"/>
                      </a:endParaRPr>
                    </a:p>
                  </a:txBody>
                  <a:tcPr marL="87490" marR="87490" marT="43745" marB="43745"/>
                </a:tc>
              </a:tr>
              <a:tr h="384945">
                <a:tc>
                  <a:txBody>
                    <a:bodyPr/>
                    <a:lstStyle/>
                    <a:p>
                      <a:r>
                        <a:rPr lang="en-GB" sz="2000" dirty="0" smtClean="0">
                          <a:latin typeface="Arial" pitchFamily="34" charset="0"/>
                          <a:cs typeface="Arial" pitchFamily="34" charset="0"/>
                        </a:rPr>
                        <a:t>China</a:t>
                      </a:r>
                      <a:endParaRPr lang="en-GB" sz="2000" dirty="0">
                        <a:latin typeface="Arial" pitchFamily="34" charset="0"/>
                        <a:cs typeface="Arial" pitchFamily="34" charset="0"/>
                      </a:endParaRPr>
                    </a:p>
                  </a:txBody>
                  <a:tcPr marL="87490" marR="87490" marT="43745" marB="43745"/>
                </a:tc>
                <a:tc>
                  <a:txBody>
                    <a:bodyPr/>
                    <a:lstStyle/>
                    <a:p>
                      <a:pPr algn="ctr"/>
                      <a:r>
                        <a:rPr lang="en-GB" sz="2000" dirty="0" smtClean="0">
                          <a:latin typeface="Arial" pitchFamily="34" charset="0"/>
                          <a:cs typeface="Arial" pitchFamily="34" charset="0"/>
                        </a:rPr>
                        <a:t>166</a:t>
                      </a:r>
                      <a:endParaRPr lang="en-GB" sz="2000" dirty="0">
                        <a:latin typeface="Arial" pitchFamily="34" charset="0"/>
                        <a:cs typeface="Arial" pitchFamily="34" charset="0"/>
                      </a:endParaRPr>
                    </a:p>
                  </a:txBody>
                  <a:tcPr marL="87490" marR="87490" marT="43745" marB="43745"/>
                </a:tc>
                <a:tc>
                  <a:txBody>
                    <a:bodyPr/>
                    <a:lstStyle/>
                    <a:p>
                      <a:pPr algn="ctr"/>
                      <a:r>
                        <a:rPr lang="en-GB" sz="2000" dirty="0" smtClean="0">
                          <a:latin typeface="Arial" pitchFamily="34" charset="0"/>
                          <a:cs typeface="Arial" pitchFamily="34" charset="0"/>
                        </a:rPr>
                        <a:t>3</a:t>
                      </a:r>
                      <a:endParaRPr lang="en-GB" sz="2000" dirty="0">
                        <a:latin typeface="Arial" pitchFamily="34" charset="0"/>
                        <a:cs typeface="Arial" pitchFamily="34" charset="0"/>
                      </a:endParaRPr>
                    </a:p>
                  </a:txBody>
                  <a:tcPr marL="87490" marR="87490" marT="43745" marB="43745"/>
                </a:tc>
              </a:tr>
              <a:tr h="384945">
                <a:tc>
                  <a:txBody>
                    <a:bodyPr/>
                    <a:lstStyle/>
                    <a:p>
                      <a:r>
                        <a:rPr lang="en-GB" sz="2000" dirty="0" smtClean="0">
                          <a:latin typeface="Arial" pitchFamily="34" charset="0"/>
                          <a:cs typeface="Arial" pitchFamily="34" charset="0"/>
                        </a:rPr>
                        <a:t>Ukraine</a:t>
                      </a:r>
                      <a:endParaRPr lang="en-GB" sz="2000" dirty="0">
                        <a:latin typeface="Arial" pitchFamily="34" charset="0"/>
                        <a:cs typeface="Arial" pitchFamily="34" charset="0"/>
                      </a:endParaRPr>
                    </a:p>
                  </a:txBody>
                  <a:tcPr marL="87490" marR="87490" marT="43745" marB="43745"/>
                </a:tc>
                <a:tc>
                  <a:txBody>
                    <a:bodyPr/>
                    <a:lstStyle/>
                    <a:p>
                      <a:pPr algn="ctr"/>
                      <a:r>
                        <a:rPr lang="en-GB" sz="2000" dirty="0" smtClean="0">
                          <a:latin typeface="Arial" pitchFamily="34" charset="0"/>
                          <a:cs typeface="Arial" pitchFamily="34" charset="0"/>
                        </a:rPr>
                        <a:t>120</a:t>
                      </a:r>
                      <a:endParaRPr lang="en-GB" sz="2000" dirty="0">
                        <a:latin typeface="Arial" pitchFamily="34" charset="0"/>
                        <a:cs typeface="Arial" pitchFamily="34" charset="0"/>
                      </a:endParaRPr>
                    </a:p>
                  </a:txBody>
                  <a:tcPr marL="87490" marR="87490" marT="43745" marB="43745"/>
                </a:tc>
                <a:tc>
                  <a:txBody>
                    <a:bodyPr/>
                    <a:lstStyle/>
                    <a:p>
                      <a:pPr algn="ctr"/>
                      <a:r>
                        <a:rPr lang="en-GB" sz="2000" dirty="0" smtClean="0">
                          <a:latin typeface="Arial" pitchFamily="34" charset="0"/>
                          <a:cs typeface="Arial" pitchFamily="34" charset="0"/>
                        </a:rPr>
                        <a:t>2</a:t>
                      </a:r>
                      <a:endParaRPr lang="en-GB" sz="2000" dirty="0">
                        <a:latin typeface="Arial" pitchFamily="34" charset="0"/>
                        <a:cs typeface="Arial" pitchFamily="34" charset="0"/>
                      </a:endParaRPr>
                    </a:p>
                  </a:txBody>
                  <a:tcPr marL="87490" marR="87490" marT="43745" marB="43745"/>
                </a:tc>
              </a:tr>
              <a:tr h="384945">
                <a:tc>
                  <a:txBody>
                    <a:bodyPr/>
                    <a:lstStyle/>
                    <a:p>
                      <a:r>
                        <a:rPr lang="en-GB" sz="2000" dirty="0" smtClean="0">
                          <a:latin typeface="Arial" pitchFamily="34" charset="0"/>
                          <a:cs typeface="Arial" pitchFamily="34" charset="0"/>
                        </a:rPr>
                        <a:t>Uzbekistan</a:t>
                      </a:r>
                      <a:endParaRPr lang="en-GB" sz="2000" dirty="0">
                        <a:latin typeface="Arial" pitchFamily="34" charset="0"/>
                        <a:cs typeface="Arial" pitchFamily="34" charset="0"/>
                      </a:endParaRPr>
                    </a:p>
                  </a:txBody>
                  <a:tcPr marL="87490" marR="87490" marT="43745" marB="43745"/>
                </a:tc>
                <a:tc>
                  <a:txBody>
                    <a:bodyPr/>
                    <a:lstStyle/>
                    <a:p>
                      <a:pPr algn="ctr"/>
                      <a:r>
                        <a:rPr lang="en-GB" sz="2000" dirty="0" smtClean="0">
                          <a:latin typeface="Arial" pitchFamily="34" charset="0"/>
                          <a:cs typeface="Arial" pitchFamily="34" charset="0"/>
                        </a:rPr>
                        <a:t>96</a:t>
                      </a:r>
                      <a:endParaRPr lang="en-GB" sz="2000" dirty="0">
                        <a:latin typeface="Arial" pitchFamily="34" charset="0"/>
                        <a:cs typeface="Arial" pitchFamily="34" charset="0"/>
                      </a:endParaRPr>
                    </a:p>
                  </a:txBody>
                  <a:tcPr marL="87490" marR="87490" marT="43745" marB="43745"/>
                </a:tc>
                <a:tc>
                  <a:txBody>
                    <a:bodyPr/>
                    <a:lstStyle/>
                    <a:p>
                      <a:pPr algn="ctr"/>
                      <a:r>
                        <a:rPr lang="en-GB" sz="2000" dirty="0" smtClean="0">
                          <a:latin typeface="Arial" pitchFamily="34" charset="0"/>
                          <a:cs typeface="Arial" pitchFamily="34" charset="0"/>
                        </a:rPr>
                        <a:t>2</a:t>
                      </a:r>
                      <a:endParaRPr lang="en-GB" sz="2000" dirty="0">
                        <a:latin typeface="Arial" pitchFamily="34" charset="0"/>
                        <a:cs typeface="Arial" pitchFamily="34" charset="0"/>
                      </a:endParaRPr>
                    </a:p>
                  </a:txBody>
                  <a:tcPr marL="87490" marR="87490" marT="43745" marB="43745"/>
                </a:tc>
              </a:tr>
              <a:tr h="384945">
                <a:tc>
                  <a:txBody>
                    <a:bodyPr/>
                    <a:lstStyle/>
                    <a:p>
                      <a:r>
                        <a:rPr lang="en-GB" sz="2000" b="1" dirty="0" smtClean="0">
                          <a:latin typeface="Arial" pitchFamily="34" charset="0"/>
                          <a:cs typeface="Arial" pitchFamily="34" charset="0"/>
                        </a:rPr>
                        <a:t>World</a:t>
                      </a:r>
                      <a:endParaRPr lang="en-GB" sz="2000" b="1" dirty="0">
                        <a:latin typeface="Arial" pitchFamily="34" charset="0"/>
                        <a:cs typeface="Arial" pitchFamily="34" charset="0"/>
                      </a:endParaRPr>
                    </a:p>
                  </a:txBody>
                  <a:tcPr marL="87490" marR="87490" marT="43745" marB="43745"/>
                </a:tc>
                <a:tc>
                  <a:txBody>
                    <a:bodyPr/>
                    <a:lstStyle/>
                    <a:p>
                      <a:pPr algn="ctr"/>
                      <a:r>
                        <a:rPr lang="en-GB" sz="2000" b="1" dirty="0" smtClean="0">
                          <a:latin typeface="Arial" pitchFamily="34" charset="0"/>
                          <a:cs typeface="Arial" pitchFamily="34" charset="0"/>
                        </a:rPr>
                        <a:t>5327</a:t>
                      </a:r>
                      <a:endParaRPr lang="en-GB" sz="2000" b="1" dirty="0">
                        <a:latin typeface="Arial" pitchFamily="34" charset="0"/>
                        <a:cs typeface="Arial" pitchFamily="34" charset="0"/>
                      </a:endParaRPr>
                    </a:p>
                  </a:txBody>
                  <a:tcPr marL="87490" marR="87490" marT="43745" marB="43745"/>
                </a:tc>
                <a:tc>
                  <a:txBody>
                    <a:bodyPr/>
                    <a:lstStyle/>
                    <a:p>
                      <a:pPr algn="ctr"/>
                      <a:endParaRPr lang="en-GB" sz="2000" dirty="0">
                        <a:latin typeface="Arial" pitchFamily="34" charset="0"/>
                        <a:cs typeface="Arial" pitchFamily="34" charset="0"/>
                      </a:endParaRPr>
                    </a:p>
                  </a:txBody>
                  <a:tcPr marL="87490" marR="87490" marT="43745" marB="43745"/>
                </a:tc>
              </a:tr>
            </a:tbl>
          </a:graphicData>
        </a:graphic>
      </p:graphicFrame>
    </p:spTree>
  </p:cSld>
  <p:clrMapOvr>
    <a:masterClrMapping/>
  </p:clrMapOvr>
  <p:transition spd="med">
    <p:wipe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572264" y="142852"/>
            <a:ext cx="2321469" cy="461665"/>
          </a:xfrm>
          <a:prstGeom prst="rect">
            <a:avLst/>
          </a:prstGeom>
          <a:noFill/>
        </p:spPr>
        <p:txBody>
          <a:bodyPr wrap="none" rtlCol="0">
            <a:spAutoFit/>
          </a:bodyPr>
          <a:lstStyle/>
          <a:p>
            <a:r>
              <a:rPr lang="en-GB" sz="2400" b="1" dirty="0" smtClean="0">
                <a:latin typeface="Arial" pitchFamily="34" charset="0"/>
                <a:cs typeface="Arial" pitchFamily="34" charset="0"/>
              </a:rPr>
              <a:t>Nuclear fusion</a:t>
            </a:r>
            <a:endParaRPr lang="en-US" sz="2400" b="1" dirty="0">
              <a:latin typeface="Arial" pitchFamily="34" charset="0"/>
              <a:cs typeface="Arial" pitchFamily="34" charset="0"/>
            </a:endParaRPr>
          </a:p>
        </p:txBody>
      </p:sp>
      <p:sp>
        <p:nvSpPr>
          <p:cNvPr id="3" name="Rectangle 2"/>
          <p:cNvSpPr/>
          <p:nvPr/>
        </p:nvSpPr>
        <p:spPr>
          <a:xfrm>
            <a:off x="285720" y="1142984"/>
            <a:ext cx="8572560" cy="1938992"/>
          </a:xfrm>
          <a:prstGeom prst="rect">
            <a:avLst/>
          </a:prstGeom>
        </p:spPr>
        <p:txBody>
          <a:bodyPr wrap="square">
            <a:spAutoFit/>
          </a:bodyPr>
          <a:lstStyle/>
          <a:p>
            <a:r>
              <a:rPr lang="en-US" sz="2000" dirty="0" smtClean="0">
                <a:latin typeface="Arial" pitchFamily="34" charset="0"/>
                <a:cs typeface="Arial" pitchFamily="34" charset="0"/>
              </a:rPr>
              <a:t>Fusion power offers the prospect of an almost inexhaustible source of energy for future generations, but it also presents so far insurmountable scientific and engineering challenges.</a:t>
            </a:r>
          </a:p>
          <a:p>
            <a:endParaRPr lang="en-US" sz="2000" dirty="0" smtClean="0">
              <a:latin typeface="Arial" pitchFamily="34" charset="0"/>
              <a:cs typeface="Arial" pitchFamily="34" charset="0"/>
            </a:endParaRPr>
          </a:p>
          <a:p>
            <a:r>
              <a:rPr lang="en-US" sz="2000" dirty="0" smtClean="0">
                <a:latin typeface="Arial" pitchFamily="34" charset="0"/>
                <a:cs typeface="Arial" pitchFamily="34" charset="0"/>
              </a:rPr>
              <a:t>The main hope is </a:t>
            </a:r>
            <a:r>
              <a:rPr lang="en-US" sz="2000" dirty="0" err="1" smtClean="0">
                <a:latin typeface="Arial" pitchFamily="34" charset="0"/>
                <a:cs typeface="Arial" pitchFamily="34" charset="0"/>
              </a:rPr>
              <a:t>centred</a:t>
            </a:r>
            <a:r>
              <a:rPr lang="en-US" sz="2000" dirty="0" smtClean="0">
                <a:latin typeface="Arial" pitchFamily="34" charset="0"/>
                <a:cs typeface="Arial" pitchFamily="34" charset="0"/>
              </a:rPr>
              <a:t> on </a:t>
            </a:r>
            <a:r>
              <a:rPr lang="en-US" sz="2000" dirty="0" err="1" smtClean="0">
                <a:latin typeface="Arial" pitchFamily="34" charset="0"/>
                <a:cs typeface="Arial" pitchFamily="34" charset="0"/>
              </a:rPr>
              <a:t>tokamak</a:t>
            </a:r>
            <a:r>
              <a:rPr lang="en-US" sz="2000" dirty="0" smtClean="0">
                <a:latin typeface="Arial" pitchFamily="34" charset="0"/>
                <a:cs typeface="Arial" pitchFamily="34" charset="0"/>
              </a:rPr>
              <a:t> reactors which confine a deuterium-tritium plasma magnetically.</a:t>
            </a:r>
            <a:endParaRPr lang="en-US" sz="2000" dirty="0">
              <a:latin typeface="Arial" pitchFamily="34" charset="0"/>
              <a:cs typeface="Arial" pitchFamily="34" charset="0"/>
            </a:endParaRPr>
          </a:p>
        </p:txBody>
      </p:sp>
      <p:pic>
        <p:nvPicPr>
          <p:cNvPr id="6146" name="Picture 2" descr="http://www.isa.org/~sandi/graphics/TOKAMAK3.gif"/>
          <p:cNvPicPr>
            <a:picLocks noChangeAspect="1" noChangeArrowheads="1"/>
          </p:cNvPicPr>
          <p:nvPr/>
        </p:nvPicPr>
        <p:blipFill>
          <a:blip r:embed="rId2" cstate="print"/>
          <a:srcRect/>
          <a:stretch>
            <a:fillRect/>
          </a:stretch>
        </p:blipFill>
        <p:spPr bwMode="auto">
          <a:xfrm>
            <a:off x="6715140" y="3857628"/>
            <a:ext cx="1819275" cy="1819275"/>
          </a:xfrm>
          <a:prstGeom prst="rect">
            <a:avLst/>
          </a:prstGeom>
          <a:noFill/>
        </p:spPr>
      </p:pic>
      <p:pic>
        <p:nvPicPr>
          <p:cNvPr id="6148" name="Picture 4" descr="http://www.lancs.ac.uk/ug/hussainw/fusion.jpg"/>
          <p:cNvPicPr>
            <a:picLocks noChangeAspect="1" noChangeArrowheads="1"/>
          </p:cNvPicPr>
          <p:nvPr/>
        </p:nvPicPr>
        <p:blipFill>
          <a:blip r:embed="rId3" cstate="print"/>
          <a:srcRect/>
          <a:stretch>
            <a:fillRect/>
          </a:stretch>
        </p:blipFill>
        <p:spPr bwMode="auto">
          <a:xfrm>
            <a:off x="424656" y="3857628"/>
            <a:ext cx="2755330" cy="1857388"/>
          </a:xfrm>
          <a:prstGeom prst="rect">
            <a:avLst/>
          </a:prstGeom>
          <a:noFill/>
        </p:spPr>
      </p:pic>
      <p:pic>
        <p:nvPicPr>
          <p:cNvPr id="6150" name="Picture 6" descr="http://static.howstuffworks.com/gif/fusion-reactor-3.jpg"/>
          <p:cNvPicPr>
            <a:picLocks noChangeAspect="1" noChangeArrowheads="1"/>
          </p:cNvPicPr>
          <p:nvPr/>
        </p:nvPicPr>
        <p:blipFill>
          <a:blip r:embed="rId4" cstate="print"/>
          <a:srcRect/>
          <a:stretch>
            <a:fillRect/>
          </a:stretch>
        </p:blipFill>
        <p:spPr bwMode="auto">
          <a:xfrm>
            <a:off x="3680738" y="3857628"/>
            <a:ext cx="2533650" cy="1819275"/>
          </a:xfrm>
          <a:prstGeom prst="rect">
            <a:avLst/>
          </a:prstGeom>
          <a:noFill/>
        </p:spPr>
      </p:pic>
    </p:spTree>
  </p:cSld>
  <p:clrMapOvr>
    <a:masterClrMapping/>
  </p:clrMapOvr>
  <p:transition spd="med">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572264" y="142852"/>
            <a:ext cx="2321469" cy="461665"/>
          </a:xfrm>
          <a:prstGeom prst="rect">
            <a:avLst/>
          </a:prstGeom>
          <a:noFill/>
        </p:spPr>
        <p:txBody>
          <a:bodyPr wrap="none" rtlCol="0">
            <a:spAutoFit/>
          </a:bodyPr>
          <a:lstStyle/>
          <a:p>
            <a:r>
              <a:rPr lang="en-GB" sz="2400" b="1" dirty="0" smtClean="0">
                <a:latin typeface="Arial" pitchFamily="34" charset="0"/>
                <a:cs typeface="Arial" pitchFamily="34" charset="0"/>
              </a:rPr>
              <a:t>Thorium Cycle</a:t>
            </a:r>
            <a:endParaRPr lang="en-US" sz="2400" b="1" dirty="0">
              <a:latin typeface="Arial" pitchFamily="34" charset="0"/>
              <a:cs typeface="Arial" pitchFamily="34" charset="0"/>
            </a:endParaRPr>
          </a:p>
        </p:txBody>
      </p:sp>
      <p:sp>
        <p:nvSpPr>
          <p:cNvPr id="3" name="TextBox 2"/>
          <p:cNvSpPr txBox="1"/>
          <p:nvPr/>
        </p:nvSpPr>
        <p:spPr>
          <a:xfrm>
            <a:off x="714349" y="928670"/>
            <a:ext cx="6715171" cy="3139321"/>
          </a:xfrm>
          <a:prstGeom prst="rect">
            <a:avLst/>
          </a:prstGeom>
          <a:noFill/>
        </p:spPr>
        <p:txBody>
          <a:bodyPr wrap="square" rtlCol="0">
            <a:spAutoFit/>
          </a:bodyPr>
          <a:lstStyle/>
          <a:p>
            <a:pPr marL="268288" indent="-268288">
              <a:buBlip>
                <a:blip r:embed="rId2"/>
              </a:buBlip>
            </a:pPr>
            <a:r>
              <a:rPr lang="en-GB" dirty="0" smtClean="0">
                <a:latin typeface="Arial" pitchFamily="34" charset="0"/>
                <a:cs typeface="Arial" pitchFamily="34" charset="0"/>
              </a:rPr>
              <a:t>Naturally occurring, slightly radioactive metal discovered in 1828 by Swedish chemist </a:t>
            </a:r>
            <a:r>
              <a:rPr lang="en-GB" dirty="0" err="1" smtClean="0">
                <a:latin typeface="Arial" pitchFamily="34" charset="0"/>
                <a:cs typeface="Arial" pitchFamily="34" charset="0"/>
              </a:rPr>
              <a:t>Jons</a:t>
            </a:r>
            <a:r>
              <a:rPr lang="en-GB" dirty="0" smtClean="0">
                <a:latin typeface="Arial" pitchFamily="34" charset="0"/>
                <a:cs typeface="Arial" pitchFamily="34" charset="0"/>
              </a:rPr>
              <a:t> </a:t>
            </a:r>
            <a:r>
              <a:rPr lang="en-GB" dirty="0" err="1" smtClean="0">
                <a:latin typeface="Arial" pitchFamily="34" charset="0"/>
                <a:cs typeface="Arial" pitchFamily="34" charset="0"/>
              </a:rPr>
              <a:t>Jakob</a:t>
            </a:r>
            <a:r>
              <a:rPr lang="en-GB" dirty="0" smtClean="0">
                <a:latin typeface="Arial" pitchFamily="34" charset="0"/>
                <a:cs typeface="Arial" pitchFamily="34" charset="0"/>
              </a:rPr>
              <a:t> Berzelius</a:t>
            </a:r>
          </a:p>
          <a:p>
            <a:pPr marL="268288" indent="-268288">
              <a:buBlip>
                <a:blip r:embed="rId2"/>
              </a:buBlip>
            </a:pPr>
            <a:r>
              <a:rPr lang="en-GB" dirty="0" smtClean="0">
                <a:latin typeface="Arial" pitchFamily="34" charset="0"/>
                <a:cs typeface="Arial" pitchFamily="34" charset="0"/>
              </a:rPr>
              <a:t>3 times more abundant than uranium</a:t>
            </a:r>
          </a:p>
          <a:p>
            <a:pPr marL="268288" indent="-268288">
              <a:buBlip>
                <a:blip r:embed="rId2"/>
              </a:buBlip>
            </a:pPr>
            <a:r>
              <a:rPr lang="en-GB" dirty="0" smtClean="0">
                <a:latin typeface="Arial" pitchFamily="34" charset="0"/>
                <a:cs typeface="Arial" pitchFamily="34" charset="0"/>
              </a:rPr>
              <a:t>Mainly obtained from monazite sands (a rare earth phosphate mineral)</a:t>
            </a:r>
          </a:p>
          <a:p>
            <a:pPr marL="268288" indent="-268288">
              <a:buBlip>
                <a:blip r:embed="rId2"/>
              </a:buBlip>
            </a:pPr>
            <a:r>
              <a:rPr lang="en-GB" dirty="0" smtClean="0">
                <a:latin typeface="Arial" pitchFamily="34" charset="0"/>
                <a:cs typeface="Arial" pitchFamily="34" charset="0"/>
              </a:rPr>
              <a:t>Single isotope – </a:t>
            </a:r>
            <a:r>
              <a:rPr lang="en-GB" baseline="30000" dirty="0" smtClean="0">
                <a:latin typeface="Arial" pitchFamily="34" charset="0"/>
                <a:cs typeface="Arial" pitchFamily="34" charset="0"/>
              </a:rPr>
              <a:t>232</a:t>
            </a:r>
            <a:r>
              <a:rPr lang="en-GB" dirty="0" smtClean="0">
                <a:latin typeface="Arial" pitchFamily="34" charset="0"/>
                <a:cs typeface="Arial" pitchFamily="34" charset="0"/>
              </a:rPr>
              <a:t>Th</a:t>
            </a:r>
          </a:p>
          <a:p>
            <a:pPr marL="268288" indent="-268288">
              <a:buBlip>
                <a:blip r:embed="rId2"/>
              </a:buBlip>
            </a:pPr>
            <a:r>
              <a:rPr lang="en-GB" dirty="0" smtClean="0">
                <a:latin typeface="Arial" pitchFamily="34" charset="0"/>
                <a:cs typeface="Arial" pitchFamily="34" charset="0"/>
              </a:rPr>
              <a:t>In reactor captures a neutron and converted to </a:t>
            </a:r>
            <a:r>
              <a:rPr lang="en-GB" baseline="30000" dirty="0" smtClean="0">
                <a:latin typeface="Arial" pitchFamily="34" charset="0"/>
                <a:cs typeface="Arial" pitchFamily="34" charset="0"/>
              </a:rPr>
              <a:t>233</a:t>
            </a:r>
            <a:r>
              <a:rPr lang="en-GB" dirty="0" smtClean="0">
                <a:latin typeface="Arial" pitchFamily="34" charset="0"/>
                <a:cs typeface="Arial" pitchFamily="34" charset="0"/>
              </a:rPr>
              <a:t>U</a:t>
            </a:r>
          </a:p>
          <a:p>
            <a:pPr marL="268288" indent="-268288">
              <a:buBlip>
                <a:blip r:embed="rId2"/>
              </a:buBlip>
            </a:pPr>
            <a:r>
              <a:rPr lang="en-GB" baseline="30000" dirty="0" smtClean="0">
                <a:latin typeface="Arial" pitchFamily="34" charset="0"/>
                <a:cs typeface="Arial" pitchFamily="34" charset="0"/>
              </a:rPr>
              <a:t>233</a:t>
            </a:r>
            <a:r>
              <a:rPr lang="en-GB" dirty="0" smtClean="0">
                <a:latin typeface="Arial" pitchFamily="34" charset="0"/>
                <a:cs typeface="Arial" pitchFamily="34" charset="0"/>
              </a:rPr>
              <a:t>U undergoes fission like </a:t>
            </a:r>
            <a:r>
              <a:rPr lang="en-GB" baseline="30000" dirty="0" smtClean="0">
                <a:latin typeface="Arial" pitchFamily="34" charset="0"/>
                <a:cs typeface="Arial" pitchFamily="34" charset="0"/>
              </a:rPr>
              <a:t>235</a:t>
            </a:r>
            <a:r>
              <a:rPr lang="en-GB" dirty="0" smtClean="0">
                <a:latin typeface="Arial" pitchFamily="34" charset="0"/>
                <a:cs typeface="Arial" pitchFamily="34" charset="0"/>
              </a:rPr>
              <a:t>U and </a:t>
            </a:r>
            <a:r>
              <a:rPr lang="en-GB" baseline="30000" dirty="0" smtClean="0">
                <a:latin typeface="Arial" pitchFamily="34" charset="0"/>
                <a:cs typeface="Arial" pitchFamily="34" charset="0"/>
              </a:rPr>
              <a:t>239</a:t>
            </a:r>
            <a:r>
              <a:rPr lang="en-GB" dirty="0" smtClean="0">
                <a:latin typeface="Arial" pitchFamily="34" charset="0"/>
                <a:cs typeface="Arial" pitchFamily="34" charset="0"/>
              </a:rPr>
              <a:t>Pu but releases more neutrons</a:t>
            </a:r>
          </a:p>
          <a:p>
            <a:pPr marL="268288" indent="-268288">
              <a:buBlip>
                <a:blip r:embed="rId2"/>
              </a:buBlip>
            </a:pPr>
            <a:r>
              <a:rPr lang="en-GB" dirty="0" smtClean="0">
                <a:latin typeface="Arial" pitchFamily="34" charset="0"/>
                <a:cs typeface="Arial" pitchFamily="34" charset="0"/>
              </a:rPr>
              <a:t>Amount of </a:t>
            </a:r>
            <a:r>
              <a:rPr lang="en-GB" dirty="0" err="1" smtClean="0">
                <a:latin typeface="Arial" pitchFamily="34" charset="0"/>
                <a:cs typeface="Arial" pitchFamily="34" charset="0"/>
              </a:rPr>
              <a:t>transuranic</a:t>
            </a:r>
            <a:r>
              <a:rPr lang="en-GB" dirty="0" smtClean="0">
                <a:latin typeface="Arial" pitchFamily="34" charset="0"/>
                <a:cs typeface="Arial" pitchFamily="34" charset="0"/>
              </a:rPr>
              <a:t> waste vastly decreased </a:t>
            </a:r>
            <a:r>
              <a:rPr lang="en-GB" i="1" dirty="0" err="1" smtClean="0">
                <a:latin typeface="Arial" pitchFamily="34" charset="0"/>
                <a:cs typeface="Arial" pitchFamily="34" charset="0"/>
              </a:rPr>
              <a:t>cf</a:t>
            </a:r>
            <a:r>
              <a:rPr lang="en-GB" dirty="0" smtClean="0">
                <a:latin typeface="Arial" pitchFamily="34" charset="0"/>
                <a:cs typeface="Arial" pitchFamily="34" charset="0"/>
              </a:rPr>
              <a:t> uranium/plutonium-based reactors</a:t>
            </a:r>
            <a:endParaRPr lang="en-US" dirty="0">
              <a:latin typeface="Arial" pitchFamily="34" charset="0"/>
              <a:cs typeface="Arial" pitchFamily="34" charset="0"/>
            </a:endParaRPr>
          </a:p>
        </p:txBody>
      </p:sp>
      <p:sp>
        <p:nvSpPr>
          <p:cNvPr id="4" name="TextBox 3"/>
          <p:cNvSpPr txBox="1"/>
          <p:nvPr/>
        </p:nvSpPr>
        <p:spPr>
          <a:xfrm>
            <a:off x="716418" y="4357694"/>
            <a:ext cx="7927548" cy="1754326"/>
          </a:xfrm>
          <a:prstGeom prst="rect">
            <a:avLst/>
          </a:prstGeom>
          <a:noFill/>
        </p:spPr>
        <p:txBody>
          <a:bodyPr wrap="square" rtlCol="0">
            <a:spAutoFit/>
          </a:bodyPr>
          <a:lstStyle/>
          <a:p>
            <a:pPr marL="268288" indent="-268288">
              <a:buBlip>
                <a:blip r:embed="rId2"/>
              </a:buBlip>
            </a:pPr>
            <a:r>
              <a:rPr lang="en-GB" dirty="0" smtClean="0">
                <a:latin typeface="Arial" pitchFamily="34" charset="0"/>
                <a:cs typeface="Arial" pitchFamily="34" charset="0"/>
              </a:rPr>
              <a:t>Used in India’s nuclear programme</a:t>
            </a:r>
          </a:p>
          <a:p>
            <a:pPr marL="725488" lvl="1" indent="-268288">
              <a:buBlip>
                <a:blip r:embed="rId2"/>
              </a:buBlip>
            </a:pPr>
            <a:r>
              <a:rPr lang="en-GB" dirty="0" smtClean="0">
                <a:latin typeface="Arial" pitchFamily="34" charset="0"/>
                <a:cs typeface="Arial" pitchFamily="34" charset="0"/>
              </a:rPr>
              <a:t>Have 25% of world’s thorium reserves</a:t>
            </a:r>
          </a:p>
          <a:p>
            <a:pPr marL="725488" lvl="1" indent="-268288">
              <a:buBlip>
                <a:blip r:embed="rId2"/>
              </a:buBlip>
            </a:pPr>
            <a:r>
              <a:rPr lang="en-GB" dirty="0" smtClean="0">
                <a:latin typeface="Arial" pitchFamily="34" charset="0"/>
                <a:cs typeface="Arial" pitchFamily="34" charset="0"/>
              </a:rPr>
              <a:t>Kakrapar-1 first thorium reactor</a:t>
            </a:r>
          </a:p>
          <a:p>
            <a:pPr marL="725488" lvl="1" indent="-268288">
              <a:buBlip>
                <a:blip r:embed="rId2"/>
              </a:buBlip>
            </a:pPr>
            <a:r>
              <a:rPr lang="en-GB" dirty="0" smtClean="0">
                <a:latin typeface="Arial" pitchFamily="34" charset="0"/>
                <a:cs typeface="Arial" pitchFamily="34" charset="0"/>
              </a:rPr>
              <a:t>Developing a 3 stage thorium fuel cycle</a:t>
            </a:r>
          </a:p>
          <a:p>
            <a:pPr marL="725488" lvl="1" indent="-268288">
              <a:buBlip>
                <a:blip r:embed="rId2"/>
              </a:buBlip>
            </a:pPr>
            <a:r>
              <a:rPr lang="en-GB" dirty="0" smtClean="0">
                <a:latin typeface="Arial" pitchFamily="34" charset="0"/>
                <a:cs typeface="Arial" pitchFamily="34" charset="0"/>
              </a:rPr>
              <a:t>Developing a 300MWe thorium-based Advanced Heavy Water Reactor (AHWR)</a:t>
            </a:r>
            <a:endParaRPr lang="en-US" dirty="0">
              <a:latin typeface="Arial" pitchFamily="34" charset="0"/>
              <a:cs typeface="Arial" pitchFamily="34" charset="0"/>
            </a:endParaRPr>
          </a:p>
        </p:txBody>
      </p:sp>
      <p:pic>
        <p:nvPicPr>
          <p:cNvPr id="7170" name="Picture 2" descr="http://upload.wikimedia.org/wikipedia/en/thumb/1/18/J%C3%B6ns_Jacob_Berzelius.jpg/225px-J%C3%B6ns_Jacob_Berzelius.jpg">
            <a:hlinkClick r:id="rId3" tooltip="Jöns Jacob Berzelius (1779-1848)"/>
          </p:cNvPr>
          <p:cNvPicPr>
            <a:picLocks noChangeAspect="1" noChangeArrowheads="1"/>
          </p:cNvPicPr>
          <p:nvPr/>
        </p:nvPicPr>
        <p:blipFill>
          <a:blip r:embed="rId4" cstate="print"/>
          <a:srcRect/>
          <a:stretch>
            <a:fillRect/>
          </a:stretch>
        </p:blipFill>
        <p:spPr bwMode="auto">
          <a:xfrm>
            <a:off x="7429520" y="922638"/>
            <a:ext cx="1571621" cy="2144390"/>
          </a:xfrm>
          <a:prstGeom prst="rect">
            <a:avLst/>
          </a:prstGeom>
          <a:noFill/>
        </p:spPr>
      </p:pic>
    </p:spTree>
  </p:cSld>
  <p:clrMapOvr>
    <a:masterClrMapping/>
  </p:clrMapOvr>
  <p:transition spd="med">
    <p:wipe dir="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00958" y="142852"/>
            <a:ext cx="1414170" cy="461665"/>
          </a:xfrm>
          <a:prstGeom prst="rect">
            <a:avLst/>
          </a:prstGeom>
          <a:noFill/>
        </p:spPr>
        <p:txBody>
          <a:bodyPr wrap="none" rtlCol="0">
            <a:spAutoFit/>
          </a:bodyPr>
          <a:lstStyle/>
          <a:p>
            <a:r>
              <a:rPr lang="en-GB" sz="2400" b="1" dirty="0" smtClean="0">
                <a:latin typeface="Arial" pitchFamily="34" charset="0"/>
                <a:cs typeface="Arial" pitchFamily="34" charset="0"/>
              </a:rPr>
              <a:t>Thorium</a:t>
            </a:r>
            <a:endParaRPr lang="en-US" sz="2400" b="1" dirty="0">
              <a:latin typeface="Arial" pitchFamily="34" charset="0"/>
              <a:cs typeface="Arial" pitchFamily="34" charset="0"/>
            </a:endParaRPr>
          </a:p>
        </p:txBody>
      </p:sp>
      <p:sp>
        <p:nvSpPr>
          <p:cNvPr id="3" name="TextBox 2"/>
          <p:cNvSpPr txBox="1"/>
          <p:nvPr/>
        </p:nvSpPr>
        <p:spPr>
          <a:xfrm>
            <a:off x="928662" y="1285860"/>
            <a:ext cx="7957948" cy="1200329"/>
          </a:xfrm>
          <a:prstGeom prst="rect">
            <a:avLst/>
          </a:prstGeom>
          <a:noFill/>
        </p:spPr>
        <p:txBody>
          <a:bodyPr wrap="none" rtlCol="0">
            <a:spAutoFit/>
          </a:bodyPr>
          <a:lstStyle/>
          <a:p>
            <a:r>
              <a:rPr lang="en-GB" b="1" dirty="0" smtClean="0">
                <a:latin typeface="Arial" pitchFamily="34" charset="0"/>
                <a:cs typeface="Arial" pitchFamily="34" charset="0"/>
              </a:rPr>
              <a:t>Advantages</a:t>
            </a:r>
          </a:p>
          <a:p>
            <a:pPr marL="268288" indent="-268288">
              <a:buBlip>
                <a:blip r:embed="rId2"/>
              </a:buBlip>
            </a:pPr>
            <a:r>
              <a:rPr lang="en-GB" dirty="0" smtClean="0">
                <a:latin typeface="Arial" pitchFamily="34" charset="0"/>
                <a:cs typeface="Arial" pitchFamily="34" charset="0"/>
              </a:rPr>
              <a:t>An abundant resource</a:t>
            </a:r>
          </a:p>
          <a:p>
            <a:pPr marL="268288" indent="-268288">
              <a:buBlip>
                <a:blip r:embed="rId2"/>
              </a:buBlip>
            </a:pPr>
            <a:r>
              <a:rPr lang="en-GB" dirty="0" smtClean="0">
                <a:latin typeface="Arial" pitchFamily="34" charset="0"/>
                <a:cs typeface="Arial" pitchFamily="34" charset="0"/>
              </a:rPr>
              <a:t>Production of power with few long-lived </a:t>
            </a:r>
            <a:r>
              <a:rPr lang="en-GB" dirty="0" err="1" smtClean="0">
                <a:latin typeface="Arial" pitchFamily="34" charset="0"/>
                <a:cs typeface="Arial" pitchFamily="34" charset="0"/>
              </a:rPr>
              <a:t>transuranic</a:t>
            </a:r>
            <a:r>
              <a:rPr lang="en-GB" dirty="0" smtClean="0">
                <a:latin typeface="Arial" pitchFamily="34" charset="0"/>
                <a:cs typeface="Arial" pitchFamily="34" charset="0"/>
              </a:rPr>
              <a:t> elements in the waste</a:t>
            </a:r>
          </a:p>
          <a:p>
            <a:pPr marL="268288" indent="-268288">
              <a:buBlip>
                <a:blip r:embed="rId2"/>
              </a:buBlip>
            </a:pPr>
            <a:r>
              <a:rPr lang="en-GB" dirty="0" smtClean="0">
                <a:latin typeface="Arial" pitchFamily="34" charset="0"/>
                <a:cs typeface="Arial" pitchFamily="34" charset="0"/>
              </a:rPr>
              <a:t>Reduced radioactive wastes generally</a:t>
            </a:r>
          </a:p>
        </p:txBody>
      </p:sp>
      <p:sp>
        <p:nvSpPr>
          <p:cNvPr id="4" name="TextBox 3"/>
          <p:cNvSpPr txBox="1"/>
          <p:nvPr/>
        </p:nvSpPr>
        <p:spPr>
          <a:xfrm>
            <a:off x="928662" y="3000372"/>
            <a:ext cx="7715303" cy="2862322"/>
          </a:xfrm>
          <a:prstGeom prst="rect">
            <a:avLst/>
          </a:prstGeom>
          <a:noFill/>
        </p:spPr>
        <p:txBody>
          <a:bodyPr wrap="square" rtlCol="0">
            <a:spAutoFit/>
          </a:bodyPr>
          <a:lstStyle/>
          <a:p>
            <a:r>
              <a:rPr lang="en-GB" b="1" dirty="0" smtClean="0">
                <a:latin typeface="Arial" pitchFamily="34" charset="0"/>
                <a:cs typeface="Arial" pitchFamily="34" charset="0"/>
              </a:rPr>
              <a:t>Problems</a:t>
            </a:r>
          </a:p>
          <a:p>
            <a:pPr marL="268288" indent="-268288">
              <a:buBlip>
                <a:blip r:embed="rId2"/>
              </a:buBlip>
            </a:pPr>
            <a:r>
              <a:rPr lang="en-GB" dirty="0" smtClean="0">
                <a:latin typeface="Arial" pitchFamily="34" charset="0"/>
                <a:cs typeface="Arial" pitchFamily="34" charset="0"/>
              </a:rPr>
              <a:t>High cost of fuel fabrication, due partly to the high radioactivity of </a:t>
            </a:r>
            <a:r>
              <a:rPr lang="en-GB" baseline="30000" dirty="0" smtClean="0">
                <a:latin typeface="Arial" pitchFamily="34" charset="0"/>
                <a:cs typeface="Arial" pitchFamily="34" charset="0"/>
              </a:rPr>
              <a:t>233</a:t>
            </a:r>
            <a:r>
              <a:rPr lang="en-GB" dirty="0" smtClean="0">
                <a:latin typeface="Arial" pitchFamily="34" charset="0"/>
                <a:cs typeface="Arial" pitchFamily="34" charset="0"/>
              </a:rPr>
              <a:t>U chemically separated from the irradiated thorium fuel</a:t>
            </a:r>
          </a:p>
          <a:p>
            <a:pPr marL="268288" indent="-268288">
              <a:buBlip>
                <a:blip r:embed="rId2"/>
              </a:buBlip>
            </a:pPr>
            <a:r>
              <a:rPr lang="en-GB" dirty="0" smtClean="0">
                <a:latin typeface="Arial" pitchFamily="34" charset="0"/>
                <a:cs typeface="Arial" pitchFamily="34" charset="0"/>
              </a:rPr>
              <a:t>Similar problems in recycling thorium due to highly radioactive </a:t>
            </a:r>
            <a:r>
              <a:rPr lang="en-GB" baseline="30000" dirty="0" smtClean="0">
                <a:latin typeface="Arial" pitchFamily="34" charset="0"/>
                <a:cs typeface="Arial" pitchFamily="34" charset="0"/>
              </a:rPr>
              <a:t>228</a:t>
            </a:r>
            <a:r>
              <a:rPr lang="en-GB" dirty="0" smtClean="0">
                <a:latin typeface="Arial" pitchFamily="34" charset="0"/>
                <a:cs typeface="Arial" pitchFamily="34" charset="0"/>
              </a:rPr>
              <a:t>Th (an alpha emitter with a 2 year half life) present</a:t>
            </a:r>
          </a:p>
          <a:p>
            <a:pPr marL="268288" indent="-268288">
              <a:buBlip>
                <a:blip r:embed="rId2"/>
              </a:buBlip>
            </a:pPr>
            <a:r>
              <a:rPr lang="en-GB" dirty="0" smtClean="0">
                <a:latin typeface="Arial" pitchFamily="34" charset="0"/>
                <a:cs typeface="Arial" pitchFamily="34" charset="0"/>
              </a:rPr>
              <a:t>Concern over weapons proliferation risk of </a:t>
            </a:r>
            <a:r>
              <a:rPr lang="en-GB" baseline="30000" dirty="0" smtClean="0">
                <a:latin typeface="Arial" pitchFamily="34" charset="0"/>
                <a:cs typeface="Arial" pitchFamily="34" charset="0"/>
              </a:rPr>
              <a:t>233</a:t>
            </a:r>
            <a:r>
              <a:rPr lang="en-GB" dirty="0" smtClean="0">
                <a:latin typeface="Arial" pitchFamily="34" charset="0"/>
                <a:cs typeface="Arial" pitchFamily="34" charset="0"/>
              </a:rPr>
              <a:t>U</a:t>
            </a:r>
          </a:p>
          <a:p>
            <a:pPr marL="268288" indent="-268288">
              <a:buBlip>
                <a:blip r:embed="rId2"/>
              </a:buBlip>
            </a:pPr>
            <a:r>
              <a:rPr lang="en-GB" dirty="0" smtClean="0">
                <a:latin typeface="Arial" pitchFamily="34" charset="0"/>
                <a:cs typeface="Arial" pitchFamily="34" charset="0"/>
              </a:rPr>
              <a:t>Technical problems in reprocessing solid fuels but may disappear with development of molten salt reactor (MSR)</a:t>
            </a:r>
          </a:p>
          <a:p>
            <a:pPr marL="268288" indent="-268288">
              <a:buBlip>
                <a:blip r:embed="rId2"/>
              </a:buBlip>
            </a:pPr>
            <a:r>
              <a:rPr lang="en-GB" dirty="0" smtClean="0">
                <a:latin typeface="Arial" pitchFamily="34" charset="0"/>
                <a:cs typeface="Arial" pitchFamily="34" charset="0"/>
              </a:rPr>
              <a:t>Long-lived actinides produced that constitute a long-term radiological impact (</a:t>
            </a:r>
            <a:r>
              <a:rPr lang="en-GB" dirty="0" err="1" smtClean="0">
                <a:latin typeface="Arial" pitchFamily="34" charset="0"/>
                <a:cs typeface="Arial" pitchFamily="34" charset="0"/>
              </a:rPr>
              <a:t>eg</a:t>
            </a:r>
            <a:r>
              <a:rPr lang="en-GB" dirty="0" smtClean="0">
                <a:latin typeface="Arial" pitchFamily="34" charset="0"/>
                <a:cs typeface="Arial" pitchFamily="34" charset="0"/>
              </a:rPr>
              <a:t> </a:t>
            </a:r>
            <a:r>
              <a:rPr lang="en-GB" baseline="30000" dirty="0" smtClean="0">
                <a:latin typeface="Arial" pitchFamily="34" charset="0"/>
                <a:cs typeface="Arial" pitchFamily="34" charset="0"/>
              </a:rPr>
              <a:t>231</a:t>
            </a:r>
            <a:r>
              <a:rPr lang="en-GB" dirty="0" smtClean="0">
                <a:latin typeface="Arial" pitchFamily="34" charset="0"/>
                <a:cs typeface="Arial" pitchFamily="34" charset="0"/>
              </a:rPr>
              <a:t>Pa)</a:t>
            </a:r>
            <a:endParaRPr lang="en-US" dirty="0">
              <a:latin typeface="Arial" pitchFamily="34" charset="0"/>
              <a:cs typeface="Arial" pitchFamily="34" charset="0"/>
            </a:endParaRPr>
          </a:p>
        </p:txBody>
      </p:sp>
    </p:spTree>
  </p:cSld>
  <p:clrMapOvr>
    <a:masterClrMapping/>
  </p:clrMapOvr>
  <p:transition spd="med">
    <p:wipe dir="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29520" y="142852"/>
            <a:ext cx="1414170" cy="461665"/>
          </a:xfrm>
          <a:prstGeom prst="rect">
            <a:avLst/>
          </a:prstGeom>
          <a:noFill/>
        </p:spPr>
        <p:txBody>
          <a:bodyPr wrap="none" rtlCol="0">
            <a:spAutoFit/>
          </a:bodyPr>
          <a:lstStyle/>
          <a:p>
            <a:r>
              <a:rPr lang="en-GB" sz="2400" b="1" dirty="0" smtClean="0">
                <a:latin typeface="Arial" pitchFamily="34" charset="0"/>
                <a:cs typeface="Arial" pitchFamily="34" charset="0"/>
              </a:rPr>
              <a:t>Thorium</a:t>
            </a:r>
            <a:endParaRPr lang="en-US" sz="2400" b="1" dirty="0">
              <a:latin typeface="Arial" pitchFamily="34" charset="0"/>
              <a:cs typeface="Arial" pitchFamily="34" charset="0"/>
            </a:endParaRPr>
          </a:p>
        </p:txBody>
      </p:sp>
      <p:sp>
        <p:nvSpPr>
          <p:cNvPr id="30" name="Rectangle 29"/>
          <p:cNvSpPr/>
          <p:nvPr/>
        </p:nvSpPr>
        <p:spPr>
          <a:xfrm>
            <a:off x="7435226" y="6000768"/>
            <a:ext cx="1435971" cy="276999"/>
          </a:xfrm>
          <a:prstGeom prst="rect">
            <a:avLst/>
          </a:prstGeom>
        </p:spPr>
        <p:txBody>
          <a:bodyPr wrap="none">
            <a:spAutoFit/>
          </a:bodyPr>
          <a:lstStyle/>
          <a:p>
            <a:pPr algn="ctr"/>
            <a:r>
              <a:rPr lang="en-GB" sz="1200" dirty="0" smtClean="0">
                <a:latin typeface="Arial" pitchFamily="34" charset="0"/>
                <a:cs typeface="Arial" pitchFamily="34" charset="0"/>
              </a:rPr>
              <a:t>Source: NEA 2011</a:t>
            </a:r>
            <a:endParaRPr lang="en-US" sz="1200" dirty="0">
              <a:latin typeface="Arial" pitchFamily="34" charset="0"/>
              <a:cs typeface="Arial" pitchFamily="34" charset="0"/>
            </a:endParaRPr>
          </a:p>
        </p:txBody>
      </p:sp>
      <p:graphicFrame>
        <p:nvGraphicFramePr>
          <p:cNvPr id="20" name="Table 19"/>
          <p:cNvGraphicFramePr>
            <a:graphicFrameLocks noGrp="1"/>
          </p:cNvGraphicFramePr>
          <p:nvPr/>
        </p:nvGraphicFramePr>
        <p:xfrm>
          <a:off x="1524000" y="1397000"/>
          <a:ext cx="6096000" cy="426720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r>
                        <a:rPr lang="en-GB" sz="2000" dirty="0" smtClean="0">
                          <a:latin typeface="Arial" pitchFamily="34" charset="0"/>
                          <a:cs typeface="Arial" pitchFamily="34" charset="0"/>
                        </a:rPr>
                        <a:t>Country</a:t>
                      </a:r>
                      <a:endParaRPr lang="en-GB" sz="2000" dirty="0">
                        <a:latin typeface="Arial" pitchFamily="34" charset="0"/>
                        <a:cs typeface="Arial" pitchFamily="34" charset="0"/>
                      </a:endParaRPr>
                    </a:p>
                  </a:txBody>
                  <a:tcPr/>
                </a:tc>
                <a:tc>
                  <a:txBody>
                    <a:bodyPr/>
                    <a:lstStyle/>
                    <a:p>
                      <a:pPr algn="ctr"/>
                      <a:r>
                        <a:rPr lang="en-GB" sz="2000" dirty="0" smtClean="0">
                          <a:latin typeface="Arial" pitchFamily="34" charset="0"/>
                          <a:cs typeface="Arial" pitchFamily="34" charset="0"/>
                        </a:rPr>
                        <a:t>Reserves</a:t>
                      </a:r>
                    </a:p>
                    <a:p>
                      <a:pPr algn="ctr"/>
                      <a:r>
                        <a:rPr lang="en-GB" sz="2000" dirty="0" smtClean="0">
                          <a:latin typeface="Arial" pitchFamily="34" charset="0"/>
                          <a:cs typeface="Arial" pitchFamily="34" charset="0"/>
                        </a:rPr>
                        <a:t>(k</a:t>
                      </a:r>
                      <a:r>
                        <a:rPr lang="en-GB" sz="2000" baseline="0" dirty="0" smtClean="0">
                          <a:latin typeface="Arial" pitchFamily="34" charset="0"/>
                          <a:cs typeface="Arial" pitchFamily="34" charset="0"/>
                        </a:rPr>
                        <a:t> t</a:t>
                      </a:r>
                      <a:r>
                        <a:rPr lang="en-GB" sz="2000" dirty="0" smtClean="0">
                          <a:latin typeface="Arial" pitchFamily="34" charset="0"/>
                          <a:cs typeface="Arial" pitchFamily="34" charset="0"/>
                        </a:rPr>
                        <a:t>onnes)</a:t>
                      </a:r>
                      <a:endParaRPr lang="en-GB" sz="2000" dirty="0">
                        <a:latin typeface="Arial" pitchFamily="34" charset="0"/>
                        <a:cs typeface="Arial" pitchFamily="34" charset="0"/>
                      </a:endParaRPr>
                    </a:p>
                  </a:txBody>
                  <a:tcPr/>
                </a:tc>
                <a:tc>
                  <a:txBody>
                    <a:bodyPr/>
                    <a:lstStyle/>
                    <a:p>
                      <a:pPr algn="ctr"/>
                      <a:r>
                        <a:rPr lang="en-GB" sz="2000" dirty="0" smtClean="0">
                          <a:latin typeface="Arial" pitchFamily="34" charset="0"/>
                          <a:cs typeface="Arial" pitchFamily="34" charset="0"/>
                        </a:rPr>
                        <a:t>Percentage</a:t>
                      </a:r>
                      <a:endParaRPr lang="en-GB" sz="2000" dirty="0">
                        <a:latin typeface="Arial" pitchFamily="34" charset="0"/>
                        <a:cs typeface="Arial" pitchFamily="34" charset="0"/>
                      </a:endParaRPr>
                    </a:p>
                  </a:txBody>
                  <a:tcPr/>
                </a:tc>
              </a:tr>
              <a:tr h="370840">
                <a:tc>
                  <a:txBody>
                    <a:bodyPr/>
                    <a:lstStyle/>
                    <a:p>
                      <a:r>
                        <a:rPr lang="en-GB" sz="2000" dirty="0" smtClean="0">
                          <a:latin typeface="Arial" pitchFamily="34" charset="0"/>
                          <a:cs typeface="Arial" pitchFamily="34" charset="0"/>
                        </a:rPr>
                        <a:t>India</a:t>
                      </a:r>
                      <a:endParaRPr lang="en-GB" sz="2000" dirty="0">
                        <a:latin typeface="Arial" pitchFamily="34" charset="0"/>
                        <a:cs typeface="Arial" pitchFamily="34" charset="0"/>
                      </a:endParaRPr>
                    </a:p>
                  </a:txBody>
                  <a:tcPr/>
                </a:tc>
                <a:tc>
                  <a:txBody>
                    <a:bodyPr/>
                    <a:lstStyle/>
                    <a:p>
                      <a:pPr algn="ctr"/>
                      <a:r>
                        <a:rPr lang="en-GB" sz="2000" dirty="0" smtClean="0">
                          <a:latin typeface="Arial" pitchFamily="34" charset="0"/>
                          <a:cs typeface="Arial" pitchFamily="34" charset="0"/>
                        </a:rPr>
                        <a:t>846</a:t>
                      </a:r>
                      <a:endParaRPr lang="en-GB" sz="2000" dirty="0">
                        <a:latin typeface="Arial" pitchFamily="34" charset="0"/>
                        <a:cs typeface="Arial" pitchFamily="34" charset="0"/>
                      </a:endParaRPr>
                    </a:p>
                  </a:txBody>
                  <a:tcPr/>
                </a:tc>
                <a:tc>
                  <a:txBody>
                    <a:bodyPr/>
                    <a:lstStyle/>
                    <a:p>
                      <a:pPr algn="ctr"/>
                      <a:r>
                        <a:rPr lang="en-GB" sz="2000" dirty="0" smtClean="0">
                          <a:latin typeface="Arial" pitchFamily="34" charset="0"/>
                          <a:cs typeface="Arial" pitchFamily="34" charset="0"/>
                        </a:rPr>
                        <a:t>16</a:t>
                      </a:r>
                      <a:endParaRPr lang="en-GB" sz="2000" dirty="0">
                        <a:latin typeface="Arial" pitchFamily="34" charset="0"/>
                        <a:cs typeface="Arial" pitchFamily="34" charset="0"/>
                      </a:endParaRPr>
                    </a:p>
                  </a:txBody>
                  <a:tcPr/>
                </a:tc>
              </a:tr>
              <a:tr h="370840">
                <a:tc>
                  <a:txBody>
                    <a:bodyPr/>
                    <a:lstStyle/>
                    <a:p>
                      <a:r>
                        <a:rPr lang="en-GB" sz="2000" dirty="0" smtClean="0">
                          <a:latin typeface="Arial" pitchFamily="34" charset="0"/>
                          <a:cs typeface="Arial" pitchFamily="34" charset="0"/>
                        </a:rPr>
                        <a:t>Turkey</a:t>
                      </a:r>
                      <a:endParaRPr lang="en-GB" sz="2000" dirty="0">
                        <a:latin typeface="Arial" pitchFamily="34" charset="0"/>
                        <a:cs typeface="Arial" pitchFamily="34" charset="0"/>
                      </a:endParaRPr>
                    </a:p>
                  </a:txBody>
                  <a:tcPr/>
                </a:tc>
                <a:tc>
                  <a:txBody>
                    <a:bodyPr/>
                    <a:lstStyle/>
                    <a:p>
                      <a:pPr algn="ctr"/>
                      <a:r>
                        <a:rPr lang="en-GB" sz="2000" dirty="0" smtClean="0">
                          <a:latin typeface="Arial" pitchFamily="34" charset="0"/>
                          <a:cs typeface="Arial" pitchFamily="34" charset="0"/>
                        </a:rPr>
                        <a:t>744</a:t>
                      </a:r>
                      <a:endParaRPr lang="en-GB" sz="2000" dirty="0">
                        <a:latin typeface="Arial" pitchFamily="34" charset="0"/>
                        <a:cs typeface="Arial" pitchFamily="34" charset="0"/>
                      </a:endParaRPr>
                    </a:p>
                  </a:txBody>
                  <a:tcPr/>
                </a:tc>
                <a:tc>
                  <a:txBody>
                    <a:bodyPr/>
                    <a:lstStyle/>
                    <a:p>
                      <a:pPr algn="ctr"/>
                      <a:r>
                        <a:rPr lang="en-GB" sz="2000" dirty="0" smtClean="0">
                          <a:latin typeface="Arial" pitchFamily="34" charset="0"/>
                          <a:cs typeface="Arial" pitchFamily="34" charset="0"/>
                        </a:rPr>
                        <a:t>14</a:t>
                      </a:r>
                      <a:endParaRPr lang="en-GB" sz="2000" dirty="0">
                        <a:latin typeface="Arial" pitchFamily="34" charset="0"/>
                        <a:cs typeface="Arial" pitchFamily="34" charset="0"/>
                      </a:endParaRPr>
                    </a:p>
                  </a:txBody>
                  <a:tcPr/>
                </a:tc>
              </a:tr>
              <a:tr h="370840">
                <a:tc>
                  <a:txBody>
                    <a:bodyPr/>
                    <a:lstStyle/>
                    <a:p>
                      <a:r>
                        <a:rPr lang="en-GB" sz="2000" dirty="0" smtClean="0">
                          <a:latin typeface="Arial" pitchFamily="34" charset="0"/>
                          <a:cs typeface="Arial" pitchFamily="34" charset="0"/>
                        </a:rPr>
                        <a:t>Brazil</a:t>
                      </a:r>
                      <a:endParaRPr lang="en-GB" sz="2000" dirty="0">
                        <a:latin typeface="Arial" pitchFamily="34" charset="0"/>
                        <a:cs typeface="Arial" pitchFamily="34" charset="0"/>
                      </a:endParaRPr>
                    </a:p>
                  </a:txBody>
                  <a:tcPr/>
                </a:tc>
                <a:tc>
                  <a:txBody>
                    <a:bodyPr/>
                    <a:lstStyle/>
                    <a:p>
                      <a:pPr algn="ctr"/>
                      <a:r>
                        <a:rPr lang="en-GB" sz="2000" dirty="0" smtClean="0">
                          <a:latin typeface="Arial" pitchFamily="34" charset="0"/>
                          <a:cs typeface="Arial" pitchFamily="34" charset="0"/>
                        </a:rPr>
                        <a:t>606</a:t>
                      </a:r>
                      <a:endParaRPr lang="en-GB" sz="2000" dirty="0">
                        <a:latin typeface="Arial" pitchFamily="34" charset="0"/>
                        <a:cs typeface="Arial" pitchFamily="34" charset="0"/>
                      </a:endParaRPr>
                    </a:p>
                  </a:txBody>
                  <a:tcPr/>
                </a:tc>
                <a:tc>
                  <a:txBody>
                    <a:bodyPr/>
                    <a:lstStyle/>
                    <a:p>
                      <a:pPr algn="ctr"/>
                      <a:r>
                        <a:rPr lang="en-GB" sz="2000" dirty="0" smtClean="0">
                          <a:latin typeface="Arial" pitchFamily="34" charset="0"/>
                          <a:cs typeface="Arial" pitchFamily="34" charset="0"/>
                        </a:rPr>
                        <a:t>11</a:t>
                      </a:r>
                      <a:endParaRPr lang="en-GB" sz="2000" dirty="0">
                        <a:latin typeface="Arial" pitchFamily="34" charset="0"/>
                        <a:cs typeface="Arial" pitchFamily="34" charset="0"/>
                      </a:endParaRPr>
                    </a:p>
                  </a:txBody>
                  <a:tcPr/>
                </a:tc>
              </a:tr>
              <a:tr h="370840">
                <a:tc>
                  <a:txBody>
                    <a:bodyPr/>
                    <a:lstStyle/>
                    <a:p>
                      <a:r>
                        <a:rPr lang="en-GB" sz="2000" dirty="0" smtClean="0">
                          <a:latin typeface="Arial" pitchFamily="34" charset="0"/>
                          <a:cs typeface="Arial" pitchFamily="34" charset="0"/>
                        </a:rPr>
                        <a:t>Australia</a:t>
                      </a:r>
                      <a:endParaRPr lang="en-GB" sz="2000" dirty="0">
                        <a:latin typeface="Arial" pitchFamily="34" charset="0"/>
                        <a:cs typeface="Arial" pitchFamily="34" charset="0"/>
                      </a:endParaRPr>
                    </a:p>
                  </a:txBody>
                  <a:tcPr/>
                </a:tc>
                <a:tc>
                  <a:txBody>
                    <a:bodyPr/>
                    <a:lstStyle/>
                    <a:p>
                      <a:pPr algn="ctr"/>
                      <a:r>
                        <a:rPr lang="en-GB" sz="2000" dirty="0" smtClean="0">
                          <a:latin typeface="Arial" pitchFamily="34" charset="0"/>
                          <a:cs typeface="Arial" pitchFamily="34" charset="0"/>
                        </a:rPr>
                        <a:t>521</a:t>
                      </a:r>
                      <a:endParaRPr lang="en-GB" sz="2000" dirty="0">
                        <a:latin typeface="Arial" pitchFamily="34" charset="0"/>
                        <a:cs typeface="Arial" pitchFamily="34" charset="0"/>
                      </a:endParaRPr>
                    </a:p>
                  </a:txBody>
                  <a:tcPr/>
                </a:tc>
                <a:tc>
                  <a:txBody>
                    <a:bodyPr/>
                    <a:lstStyle/>
                    <a:p>
                      <a:pPr algn="ctr"/>
                      <a:r>
                        <a:rPr lang="en-GB" sz="2000" dirty="0" smtClean="0">
                          <a:latin typeface="Arial" pitchFamily="34" charset="0"/>
                          <a:cs typeface="Arial" pitchFamily="34" charset="0"/>
                        </a:rPr>
                        <a:t>10</a:t>
                      </a:r>
                      <a:endParaRPr lang="en-GB" sz="2000" dirty="0">
                        <a:latin typeface="Arial" pitchFamily="34" charset="0"/>
                        <a:cs typeface="Arial" pitchFamily="34" charset="0"/>
                      </a:endParaRPr>
                    </a:p>
                  </a:txBody>
                  <a:tcPr/>
                </a:tc>
              </a:tr>
              <a:tr h="370840">
                <a:tc>
                  <a:txBody>
                    <a:bodyPr/>
                    <a:lstStyle/>
                    <a:p>
                      <a:r>
                        <a:rPr lang="en-GB" sz="2000" dirty="0" smtClean="0">
                          <a:latin typeface="Arial" pitchFamily="34" charset="0"/>
                          <a:cs typeface="Arial" pitchFamily="34" charset="0"/>
                        </a:rPr>
                        <a:t>USA</a:t>
                      </a:r>
                      <a:endParaRPr lang="en-GB" sz="2000" dirty="0">
                        <a:latin typeface="Arial" pitchFamily="34" charset="0"/>
                        <a:cs typeface="Arial" pitchFamily="34" charset="0"/>
                      </a:endParaRPr>
                    </a:p>
                  </a:txBody>
                  <a:tcPr/>
                </a:tc>
                <a:tc>
                  <a:txBody>
                    <a:bodyPr/>
                    <a:lstStyle/>
                    <a:p>
                      <a:pPr algn="ctr"/>
                      <a:r>
                        <a:rPr lang="en-GB" sz="2000" dirty="0" smtClean="0">
                          <a:latin typeface="Arial" pitchFamily="34" charset="0"/>
                          <a:cs typeface="Arial" pitchFamily="34" charset="0"/>
                        </a:rPr>
                        <a:t>434</a:t>
                      </a:r>
                      <a:endParaRPr lang="en-GB" sz="2000" dirty="0">
                        <a:latin typeface="Arial" pitchFamily="34" charset="0"/>
                        <a:cs typeface="Arial" pitchFamily="34" charset="0"/>
                      </a:endParaRPr>
                    </a:p>
                  </a:txBody>
                  <a:tcPr/>
                </a:tc>
                <a:tc>
                  <a:txBody>
                    <a:bodyPr/>
                    <a:lstStyle/>
                    <a:p>
                      <a:pPr algn="ctr"/>
                      <a:r>
                        <a:rPr lang="en-GB" sz="2000" dirty="0" smtClean="0">
                          <a:latin typeface="Arial" pitchFamily="34" charset="0"/>
                          <a:cs typeface="Arial" pitchFamily="34" charset="0"/>
                        </a:rPr>
                        <a:t>8</a:t>
                      </a:r>
                      <a:endParaRPr lang="en-GB" sz="2000" dirty="0">
                        <a:latin typeface="Arial" pitchFamily="34" charset="0"/>
                        <a:cs typeface="Arial" pitchFamily="34" charset="0"/>
                      </a:endParaRPr>
                    </a:p>
                  </a:txBody>
                  <a:tcPr/>
                </a:tc>
              </a:tr>
              <a:tr h="370840">
                <a:tc>
                  <a:txBody>
                    <a:bodyPr/>
                    <a:lstStyle/>
                    <a:p>
                      <a:r>
                        <a:rPr lang="en-GB" sz="2000" dirty="0" smtClean="0">
                          <a:latin typeface="Arial" pitchFamily="34" charset="0"/>
                          <a:cs typeface="Arial" pitchFamily="34" charset="0"/>
                        </a:rPr>
                        <a:t>Egypt</a:t>
                      </a:r>
                      <a:endParaRPr lang="en-GB" sz="2000" dirty="0">
                        <a:latin typeface="Arial" pitchFamily="34" charset="0"/>
                        <a:cs typeface="Arial" pitchFamily="34" charset="0"/>
                      </a:endParaRPr>
                    </a:p>
                  </a:txBody>
                  <a:tcPr/>
                </a:tc>
                <a:tc>
                  <a:txBody>
                    <a:bodyPr/>
                    <a:lstStyle/>
                    <a:p>
                      <a:pPr algn="ctr"/>
                      <a:r>
                        <a:rPr lang="en-GB" sz="2000" dirty="0" smtClean="0">
                          <a:latin typeface="Arial" pitchFamily="34" charset="0"/>
                          <a:cs typeface="Arial" pitchFamily="34" charset="0"/>
                        </a:rPr>
                        <a:t>380</a:t>
                      </a:r>
                      <a:endParaRPr lang="en-GB" sz="2000" dirty="0">
                        <a:latin typeface="Arial" pitchFamily="34" charset="0"/>
                        <a:cs typeface="Arial" pitchFamily="34" charset="0"/>
                      </a:endParaRPr>
                    </a:p>
                  </a:txBody>
                  <a:tcPr/>
                </a:tc>
                <a:tc>
                  <a:txBody>
                    <a:bodyPr/>
                    <a:lstStyle/>
                    <a:p>
                      <a:pPr algn="ctr"/>
                      <a:r>
                        <a:rPr lang="en-GB" sz="2000" dirty="0" smtClean="0">
                          <a:latin typeface="Arial" pitchFamily="34" charset="0"/>
                          <a:cs typeface="Arial" pitchFamily="34" charset="0"/>
                        </a:rPr>
                        <a:t>7</a:t>
                      </a:r>
                      <a:endParaRPr lang="en-GB" sz="2000" dirty="0">
                        <a:latin typeface="Arial" pitchFamily="34" charset="0"/>
                        <a:cs typeface="Arial" pitchFamily="34" charset="0"/>
                      </a:endParaRPr>
                    </a:p>
                  </a:txBody>
                  <a:tcPr/>
                </a:tc>
              </a:tr>
              <a:tr h="370840">
                <a:tc>
                  <a:txBody>
                    <a:bodyPr/>
                    <a:lstStyle/>
                    <a:p>
                      <a:r>
                        <a:rPr lang="en-GB" sz="2000" dirty="0" smtClean="0">
                          <a:latin typeface="Arial" pitchFamily="34" charset="0"/>
                          <a:cs typeface="Arial" pitchFamily="34" charset="0"/>
                        </a:rPr>
                        <a:t>Norway</a:t>
                      </a:r>
                      <a:endParaRPr lang="en-GB" sz="2000" dirty="0">
                        <a:latin typeface="Arial" pitchFamily="34" charset="0"/>
                        <a:cs typeface="Arial" pitchFamily="34" charset="0"/>
                      </a:endParaRPr>
                    </a:p>
                  </a:txBody>
                  <a:tcPr/>
                </a:tc>
                <a:tc>
                  <a:txBody>
                    <a:bodyPr/>
                    <a:lstStyle/>
                    <a:p>
                      <a:pPr algn="ctr"/>
                      <a:r>
                        <a:rPr lang="en-GB" sz="2000" dirty="0" smtClean="0">
                          <a:latin typeface="Arial" pitchFamily="34" charset="0"/>
                          <a:cs typeface="Arial" pitchFamily="34" charset="0"/>
                        </a:rPr>
                        <a:t>320</a:t>
                      </a:r>
                      <a:endParaRPr lang="en-GB" sz="2000" dirty="0">
                        <a:latin typeface="Arial" pitchFamily="34" charset="0"/>
                        <a:cs typeface="Arial" pitchFamily="34" charset="0"/>
                      </a:endParaRPr>
                    </a:p>
                  </a:txBody>
                  <a:tcPr/>
                </a:tc>
                <a:tc>
                  <a:txBody>
                    <a:bodyPr/>
                    <a:lstStyle/>
                    <a:p>
                      <a:pPr algn="ctr"/>
                      <a:r>
                        <a:rPr lang="en-GB" sz="2000" dirty="0" smtClean="0">
                          <a:latin typeface="Arial" pitchFamily="34" charset="0"/>
                          <a:cs typeface="Arial" pitchFamily="34" charset="0"/>
                        </a:rPr>
                        <a:t>6</a:t>
                      </a:r>
                      <a:endParaRPr lang="en-GB" sz="2000" dirty="0">
                        <a:latin typeface="Arial" pitchFamily="34" charset="0"/>
                        <a:cs typeface="Arial" pitchFamily="34" charset="0"/>
                      </a:endParaRPr>
                    </a:p>
                  </a:txBody>
                  <a:tcPr/>
                </a:tc>
              </a:tr>
              <a:tr h="370840">
                <a:tc>
                  <a:txBody>
                    <a:bodyPr/>
                    <a:lstStyle/>
                    <a:p>
                      <a:r>
                        <a:rPr lang="en-GB" sz="2000" dirty="0" smtClean="0">
                          <a:latin typeface="Arial" pitchFamily="34" charset="0"/>
                          <a:cs typeface="Arial" pitchFamily="34" charset="0"/>
                        </a:rPr>
                        <a:t>Venezuela</a:t>
                      </a:r>
                      <a:endParaRPr lang="en-GB" sz="2000" dirty="0">
                        <a:latin typeface="Arial" pitchFamily="34" charset="0"/>
                        <a:cs typeface="Arial" pitchFamily="34" charset="0"/>
                      </a:endParaRPr>
                    </a:p>
                  </a:txBody>
                  <a:tcPr/>
                </a:tc>
                <a:tc>
                  <a:txBody>
                    <a:bodyPr/>
                    <a:lstStyle/>
                    <a:p>
                      <a:pPr algn="ctr"/>
                      <a:r>
                        <a:rPr lang="en-GB" sz="2000" dirty="0" smtClean="0">
                          <a:latin typeface="Arial" pitchFamily="34" charset="0"/>
                          <a:cs typeface="Arial" pitchFamily="34" charset="0"/>
                        </a:rPr>
                        <a:t>300</a:t>
                      </a:r>
                      <a:endParaRPr lang="en-GB" sz="2000" dirty="0">
                        <a:latin typeface="Arial" pitchFamily="34" charset="0"/>
                        <a:cs typeface="Arial" pitchFamily="34" charset="0"/>
                      </a:endParaRPr>
                    </a:p>
                  </a:txBody>
                  <a:tcPr/>
                </a:tc>
                <a:tc>
                  <a:txBody>
                    <a:bodyPr/>
                    <a:lstStyle/>
                    <a:p>
                      <a:pPr algn="ctr"/>
                      <a:r>
                        <a:rPr lang="en-GB" sz="2000" dirty="0" smtClean="0">
                          <a:latin typeface="Arial" pitchFamily="34" charset="0"/>
                          <a:cs typeface="Arial" pitchFamily="34" charset="0"/>
                        </a:rPr>
                        <a:t>6</a:t>
                      </a:r>
                      <a:endParaRPr lang="en-GB" sz="2000" dirty="0">
                        <a:latin typeface="Arial" pitchFamily="34" charset="0"/>
                        <a:cs typeface="Arial" pitchFamily="34" charset="0"/>
                      </a:endParaRPr>
                    </a:p>
                  </a:txBody>
                  <a:tcPr/>
                </a:tc>
              </a:tr>
              <a:tr h="370840">
                <a:tc>
                  <a:txBody>
                    <a:bodyPr/>
                    <a:lstStyle/>
                    <a:p>
                      <a:r>
                        <a:rPr lang="en-GB" sz="2000" dirty="0" smtClean="0">
                          <a:latin typeface="Arial" pitchFamily="34" charset="0"/>
                          <a:cs typeface="Arial" pitchFamily="34" charset="0"/>
                        </a:rPr>
                        <a:t>World</a:t>
                      </a:r>
                      <a:endParaRPr lang="en-GB" sz="2000" dirty="0">
                        <a:latin typeface="Arial" pitchFamily="34" charset="0"/>
                        <a:cs typeface="Arial" pitchFamily="34" charset="0"/>
                      </a:endParaRPr>
                    </a:p>
                  </a:txBody>
                  <a:tcPr/>
                </a:tc>
                <a:tc>
                  <a:txBody>
                    <a:bodyPr/>
                    <a:lstStyle/>
                    <a:p>
                      <a:pPr algn="ctr"/>
                      <a:r>
                        <a:rPr lang="en-GB" sz="2000" dirty="0" smtClean="0">
                          <a:latin typeface="Arial" pitchFamily="34" charset="0"/>
                          <a:cs typeface="Arial" pitchFamily="34" charset="0"/>
                        </a:rPr>
                        <a:t>5385</a:t>
                      </a:r>
                      <a:endParaRPr lang="en-GB" sz="2000" dirty="0">
                        <a:latin typeface="Arial" pitchFamily="34" charset="0"/>
                        <a:cs typeface="Arial" pitchFamily="34" charset="0"/>
                      </a:endParaRPr>
                    </a:p>
                  </a:txBody>
                  <a:tcPr/>
                </a:tc>
                <a:tc>
                  <a:txBody>
                    <a:bodyPr/>
                    <a:lstStyle/>
                    <a:p>
                      <a:pPr algn="ctr"/>
                      <a:endParaRPr lang="en-GB" sz="2000" dirty="0">
                        <a:latin typeface="Arial" pitchFamily="34" charset="0"/>
                        <a:cs typeface="Arial" pitchFamily="34" charset="0"/>
                      </a:endParaRPr>
                    </a:p>
                  </a:txBody>
                  <a:tcPr/>
                </a:tc>
              </a:tr>
            </a:tbl>
          </a:graphicData>
        </a:graphic>
      </p:graphicFrame>
    </p:spTree>
  </p:cSld>
  <p:clrMapOvr>
    <a:masterClrMapping/>
  </p:clrMapOvr>
  <p:transition spd="med">
    <p:wipe dir="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72066" y="142852"/>
            <a:ext cx="3757760" cy="461665"/>
          </a:xfrm>
          <a:prstGeom prst="rect">
            <a:avLst/>
          </a:prstGeom>
          <a:noFill/>
        </p:spPr>
        <p:txBody>
          <a:bodyPr wrap="none" rtlCol="0">
            <a:spAutoFit/>
          </a:bodyPr>
          <a:lstStyle/>
          <a:p>
            <a:pPr algn="r"/>
            <a:r>
              <a:rPr lang="en-GB" sz="2400" b="1" dirty="0" smtClean="0">
                <a:latin typeface="Arial" pitchFamily="34" charset="0"/>
                <a:cs typeface="Arial" pitchFamily="34" charset="0"/>
              </a:rPr>
              <a:t>Nuclear Power in the UK</a:t>
            </a:r>
            <a:endParaRPr lang="en-US" sz="2400" b="1" dirty="0">
              <a:latin typeface="Arial" pitchFamily="34" charset="0"/>
              <a:cs typeface="Arial" pitchFamily="34" charset="0"/>
            </a:endParaRPr>
          </a:p>
        </p:txBody>
      </p:sp>
      <p:sp>
        <p:nvSpPr>
          <p:cNvPr id="3" name="TextBox 2"/>
          <p:cNvSpPr txBox="1"/>
          <p:nvPr/>
        </p:nvSpPr>
        <p:spPr>
          <a:xfrm>
            <a:off x="500034" y="764704"/>
            <a:ext cx="8143932" cy="5632311"/>
          </a:xfrm>
          <a:prstGeom prst="rect">
            <a:avLst/>
          </a:prstGeom>
          <a:noFill/>
        </p:spPr>
        <p:txBody>
          <a:bodyPr wrap="square" rtlCol="0">
            <a:spAutoFit/>
          </a:bodyPr>
          <a:lstStyle/>
          <a:p>
            <a:pPr marL="268288" indent="-268288">
              <a:lnSpc>
                <a:spcPct val="200000"/>
              </a:lnSpc>
              <a:buBlip>
                <a:blip r:embed="rId2"/>
              </a:buBlip>
            </a:pPr>
            <a:r>
              <a:rPr lang="en-GB" sz="2000" dirty="0" smtClean="0">
                <a:latin typeface="Arial" pitchFamily="34" charset="0"/>
                <a:cs typeface="Arial" pitchFamily="34" charset="0"/>
              </a:rPr>
              <a:t>The UK has 16 reactors at 9 plants generating 16% of its electricity and all but 2 will be retired by 2023</a:t>
            </a:r>
          </a:p>
          <a:p>
            <a:pPr marL="268288" indent="-268288">
              <a:lnSpc>
                <a:spcPct val="200000"/>
              </a:lnSpc>
              <a:buBlip>
                <a:blip r:embed="rId2"/>
              </a:buBlip>
            </a:pPr>
            <a:r>
              <a:rPr lang="en-GB" sz="2000" dirty="0" smtClean="0">
                <a:latin typeface="Arial" pitchFamily="34" charset="0"/>
                <a:cs typeface="Arial" pitchFamily="34" charset="0"/>
              </a:rPr>
              <a:t>14 AGRs, 1 </a:t>
            </a:r>
            <a:r>
              <a:rPr lang="en-GB" sz="2000" dirty="0" err="1" smtClean="0">
                <a:latin typeface="Arial" pitchFamily="34" charset="0"/>
                <a:cs typeface="Arial" pitchFamily="34" charset="0"/>
              </a:rPr>
              <a:t>Magnox</a:t>
            </a:r>
            <a:r>
              <a:rPr lang="en-GB" sz="2000" dirty="0" smtClean="0">
                <a:latin typeface="Arial" pitchFamily="34" charset="0"/>
                <a:cs typeface="Arial" pitchFamily="34" charset="0"/>
              </a:rPr>
              <a:t> &amp; 1 PWR operating</a:t>
            </a:r>
          </a:p>
          <a:p>
            <a:pPr marL="268288" indent="-268288">
              <a:lnSpc>
                <a:spcPct val="200000"/>
              </a:lnSpc>
              <a:buBlip>
                <a:blip r:embed="rId2"/>
              </a:buBlip>
            </a:pPr>
            <a:r>
              <a:rPr lang="en-GB" sz="2000" dirty="0" smtClean="0">
                <a:latin typeface="Arial" pitchFamily="34" charset="0"/>
                <a:cs typeface="Arial" pitchFamily="34" charset="0"/>
              </a:rPr>
              <a:t>At peak in 1997 generated 26% of electricity</a:t>
            </a:r>
          </a:p>
          <a:p>
            <a:pPr marL="268288" indent="-268288">
              <a:lnSpc>
                <a:spcPct val="200000"/>
              </a:lnSpc>
              <a:buBlip>
                <a:blip r:embed="rId2"/>
              </a:buBlip>
            </a:pPr>
            <a:r>
              <a:rPr lang="en-GB" sz="2000" dirty="0" smtClean="0">
                <a:latin typeface="Arial" pitchFamily="34" charset="0"/>
                <a:cs typeface="Arial" pitchFamily="34" charset="0"/>
              </a:rPr>
              <a:t>First commercial nuclear power reactor in 1956</a:t>
            </a:r>
          </a:p>
          <a:p>
            <a:pPr marL="268288" indent="-268288">
              <a:lnSpc>
                <a:spcPct val="200000"/>
              </a:lnSpc>
              <a:buBlip>
                <a:blip r:embed="rId2"/>
              </a:buBlip>
            </a:pPr>
            <a:r>
              <a:rPr lang="en-GB" sz="2000" dirty="0" smtClean="0">
                <a:latin typeface="Arial" pitchFamily="34" charset="0"/>
                <a:cs typeface="Arial" pitchFamily="34" charset="0"/>
              </a:rPr>
              <a:t>Has full fuel cycling facilities, including major reprocessing plants</a:t>
            </a:r>
          </a:p>
          <a:p>
            <a:pPr marL="268288" indent="-268288">
              <a:lnSpc>
                <a:spcPct val="200000"/>
              </a:lnSpc>
              <a:buBlip>
                <a:blip r:embed="rId2"/>
              </a:buBlip>
            </a:pPr>
            <a:r>
              <a:rPr lang="en-GB" sz="2000" dirty="0" smtClean="0">
                <a:latin typeface="Arial" pitchFamily="34" charset="0"/>
                <a:cs typeface="Arial" pitchFamily="34" charset="0"/>
              </a:rPr>
              <a:t>UK Government commitment to the future of nuclear energy is firm</a:t>
            </a:r>
          </a:p>
          <a:p>
            <a:pPr marL="268288" indent="-268288">
              <a:lnSpc>
                <a:spcPct val="200000"/>
              </a:lnSpc>
              <a:buBlip>
                <a:blip r:embed="rId2"/>
              </a:buBlip>
            </a:pPr>
            <a:r>
              <a:rPr lang="en-GB" sz="2000" dirty="0" smtClean="0">
                <a:latin typeface="Arial" pitchFamily="34" charset="0"/>
                <a:cs typeface="Arial" pitchFamily="34" charset="0"/>
              </a:rPr>
              <a:t>New generation plants expected to be on line about 2017?</a:t>
            </a:r>
          </a:p>
          <a:p>
            <a:pPr marL="268288" indent="-268288">
              <a:lnSpc>
                <a:spcPct val="200000"/>
              </a:lnSpc>
              <a:buBlip>
                <a:blip r:embed="rId2"/>
              </a:buBlip>
            </a:pPr>
            <a:r>
              <a:rPr lang="en-GB" sz="2000" dirty="0" smtClean="0">
                <a:latin typeface="Arial" pitchFamily="34" charset="0"/>
                <a:cs typeface="Arial" pitchFamily="34" charset="0"/>
              </a:rPr>
              <a:t>Scottish Government is strongly anti-nuclear</a:t>
            </a:r>
            <a:endParaRPr lang="en-US" sz="2000" dirty="0">
              <a:latin typeface="Arial" pitchFamily="34" charset="0"/>
              <a:cs typeface="Arial" pitchFamily="34" charset="0"/>
            </a:endParaRPr>
          </a:p>
        </p:txBody>
      </p:sp>
      <p:sp>
        <p:nvSpPr>
          <p:cNvPr id="4" name="TextBox 3"/>
          <p:cNvSpPr txBox="1"/>
          <p:nvPr/>
        </p:nvSpPr>
        <p:spPr>
          <a:xfrm>
            <a:off x="142844" y="6448032"/>
            <a:ext cx="6522106" cy="338554"/>
          </a:xfrm>
          <a:prstGeom prst="rect">
            <a:avLst/>
          </a:prstGeom>
          <a:noFill/>
        </p:spPr>
        <p:txBody>
          <a:bodyPr wrap="none" rtlCol="0">
            <a:spAutoFit/>
          </a:bodyPr>
          <a:lstStyle/>
          <a:p>
            <a:r>
              <a:rPr lang="en-GB" sz="1600" b="1" dirty="0" smtClean="0">
                <a:solidFill>
                  <a:schemeClr val="bg1">
                    <a:lumMod val="50000"/>
                  </a:schemeClr>
                </a:solidFill>
                <a:latin typeface="Arial" pitchFamily="34" charset="0"/>
                <a:cs typeface="Arial" pitchFamily="34" charset="0"/>
              </a:rPr>
              <a:t>EG5066  Energy Technologies: current issues &amp; future directions</a:t>
            </a:r>
            <a:endParaRPr lang="en-US" sz="1600" b="1" dirty="0">
              <a:solidFill>
                <a:schemeClr val="bg1">
                  <a:lumMod val="50000"/>
                </a:schemeClr>
              </a:solidFill>
              <a:latin typeface="Arial" pitchFamily="34" charset="0"/>
              <a:cs typeface="Arial" pitchFamily="34" charset="0"/>
            </a:endParaRPr>
          </a:p>
        </p:txBody>
      </p:sp>
      <p:cxnSp>
        <p:nvCxnSpPr>
          <p:cNvPr id="5" name="Straight Connector 4"/>
          <p:cNvCxnSpPr/>
          <p:nvPr/>
        </p:nvCxnSpPr>
        <p:spPr>
          <a:xfrm>
            <a:off x="0" y="6286520"/>
            <a:ext cx="91440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0" y="714356"/>
            <a:ext cx="91440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wipe dir="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539551" y="1268760"/>
          <a:ext cx="8208913" cy="4246880"/>
        </p:xfrm>
        <a:graphic>
          <a:graphicData uri="http://schemas.openxmlformats.org/drawingml/2006/table">
            <a:tbl>
              <a:tblPr firstRow="1" bandRow="1">
                <a:tableStyleId>{5C22544A-7EE6-4342-B048-85BDC9FD1C3A}</a:tableStyleId>
              </a:tblPr>
              <a:tblGrid>
                <a:gridCol w="2088233"/>
                <a:gridCol w="1296144"/>
                <a:gridCol w="1008112"/>
                <a:gridCol w="1440160"/>
                <a:gridCol w="1008112"/>
                <a:gridCol w="1368152"/>
              </a:tblGrid>
              <a:tr h="370840">
                <a:tc>
                  <a:txBody>
                    <a:bodyPr/>
                    <a:lstStyle/>
                    <a:p>
                      <a:r>
                        <a:rPr lang="en-GB" dirty="0" smtClean="0">
                          <a:latin typeface="Arial" pitchFamily="34" charset="0"/>
                          <a:cs typeface="Arial" pitchFamily="34" charset="0"/>
                        </a:rPr>
                        <a:t>Reactor</a:t>
                      </a:r>
                      <a:endParaRPr lang="en-GB"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Operator</a:t>
                      </a:r>
                      <a:endParaRPr lang="en-GB"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Type</a:t>
                      </a:r>
                      <a:endParaRPr lang="en-GB"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Net Capacity</a:t>
                      </a:r>
                      <a:endParaRPr lang="en-GB"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Start </a:t>
                      </a:r>
                      <a:endParaRPr lang="en-GB"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Shutdown</a:t>
                      </a:r>
                      <a:endParaRPr lang="en-GB" dirty="0">
                        <a:latin typeface="Arial" pitchFamily="34" charset="0"/>
                        <a:cs typeface="Arial" pitchFamily="34" charset="0"/>
                      </a:endParaRPr>
                    </a:p>
                  </a:txBody>
                  <a:tcPr/>
                </a:tc>
              </a:tr>
              <a:tr h="370840">
                <a:tc>
                  <a:txBody>
                    <a:bodyPr/>
                    <a:lstStyle/>
                    <a:p>
                      <a:r>
                        <a:rPr lang="en-GB" dirty="0" err="1" smtClean="0">
                          <a:latin typeface="Arial" pitchFamily="34" charset="0"/>
                          <a:cs typeface="Arial" pitchFamily="34" charset="0"/>
                        </a:rPr>
                        <a:t>Wylfa</a:t>
                      </a:r>
                      <a:r>
                        <a:rPr lang="en-GB" dirty="0" smtClean="0">
                          <a:latin typeface="Arial" pitchFamily="34" charset="0"/>
                          <a:cs typeface="Arial" pitchFamily="34" charset="0"/>
                        </a:rPr>
                        <a:t> 1&amp;2</a:t>
                      </a:r>
                      <a:endParaRPr lang="en-GB" dirty="0">
                        <a:latin typeface="Arial" pitchFamily="34" charset="0"/>
                        <a:cs typeface="Arial" pitchFamily="34" charset="0"/>
                      </a:endParaRPr>
                    </a:p>
                  </a:txBody>
                  <a:tcPr/>
                </a:tc>
                <a:tc>
                  <a:txBody>
                    <a:bodyPr/>
                    <a:lstStyle/>
                    <a:p>
                      <a:pPr algn="ctr"/>
                      <a:r>
                        <a:rPr lang="en-GB" dirty="0" err="1" smtClean="0">
                          <a:latin typeface="Arial" pitchFamily="34" charset="0"/>
                          <a:cs typeface="Arial" pitchFamily="34" charset="0"/>
                        </a:rPr>
                        <a:t>Magnox</a:t>
                      </a:r>
                      <a:endParaRPr lang="en-GB" dirty="0">
                        <a:latin typeface="Arial" pitchFamily="34" charset="0"/>
                        <a:cs typeface="Arial" pitchFamily="34" charset="0"/>
                      </a:endParaRPr>
                    </a:p>
                  </a:txBody>
                  <a:tcPr/>
                </a:tc>
                <a:tc>
                  <a:txBody>
                    <a:bodyPr/>
                    <a:lstStyle/>
                    <a:p>
                      <a:pPr algn="ctr"/>
                      <a:r>
                        <a:rPr lang="en-GB" dirty="0" err="1" smtClean="0">
                          <a:latin typeface="Arial" pitchFamily="34" charset="0"/>
                          <a:cs typeface="Arial" pitchFamily="34" charset="0"/>
                        </a:rPr>
                        <a:t>Magnox</a:t>
                      </a:r>
                      <a:endParaRPr lang="en-GB"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980</a:t>
                      </a:r>
                      <a:endParaRPr lang="en-GB"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1972</a:t>
                      </a:r>
                      <a:endParaRPr lang="en-GB"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End 2012</a:t>
                      </a:r>
                      <a:endParaRPr lang="en-GB" dirty="0">
                        <a:latin typeface="Arial" pitchFamily="34" charset="0"/>
                        <a:cs typeface="Arial" pitchFamily="34" charset="0"/>
                      </a:endParaRPr>
                    </a:p>
                  </a:txBody>
                  <a:tcPr/>
                </a:tc>
              </a:tr>
              <a:tr h="370840">
                <a:tc>
                  <a:txBody>
                    <a:bodyPr/>
                    <a:lstStyle/>
                    <a:p>
                      <a:r>
                        <a:rPr lang="en-GB" dirty="0" smtClean="0">
                          <a:latin typeface="Arial" pitchFamily="34" charset="0"/>
                          <a:cs typeface="Arial" pitchFamily="34" charset="0"/>
                        </a:rPr>
                        <a:t>Dungeness B 1&amp;2</a:t>
                      </a:r>
                      <a:endParaRPr lang="en-GB"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EDF</a:t>
                      </a:r>
                      <a:endParaRPr lang="en-GB"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AGR</a:t>
                      </a:r>
                      <a:endParaRPr lang="en-GB"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1110</a:t>
                      </a:r>
                      <a:endParaRPr lang="en-GB"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1985</a:t>
                      </a:r>
                      <a:endParaRPr lang="en-GB"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2018</a:t>
                      </a:r>
                      <a:endParaRPr lang="en-GB" dirty="0">
                        <a:latin typeface="Arial" pitchFamily="34" charset="0"/>
                        <a:cs typeface="Arial" pitchFamily="34" charset="0"/>
                      </a:endParaRPr>
                    </a:p>
                  </a:txBody>
                  <a:tcPr/>
                </a:tc>
              </a:tr>
              <a:tr h="370840">
                <a:tc>
                  <a:txBody>
                    <a:bodyPr/>
                    <a:lstStyle/>
                    <a:p>
                      <a:r>
                        <a:rPr lang="en-GB" dirty="0" smtClean="0">
                          <a:latin typeface="Arial" pitchFamily="34" charset="0"/>
                          <a:cs typeface="Arial" pitchFamily="34" charset="0"/>
                        </a:rPr>
                        <a:t>Hartlepool 1&amp;2</a:t>
                      </a:r>
                      <a:endParaRPr lang="en-GB" dirty="0">
                        <a:latin typeface="Arial" pitchFamily="34" charset="0"/>
                        <a:cs typeface="Arial"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dirty="0" smtClean="0">
                          <a:latin typeface="Arial" pitchFamily="34" charset="0"/>
                          <a:cs typeface="Arial" pitchFamily="34" charset="0"/>
                        </a:rPr>
                        <a:t>EDF</a:t>
                      </a:r>
                    </a:p>
                  </a:txBody>
                  <a:tcPr/>
                </a:tc>
                <a:tc>
                  <a:txBody>
                    <a:bodyPr/>
                    <a:lstStyle/>
                    <a:p>
                      <a:pPr algn="ctr"/>
                      <a:r>
                        <a:rPr lang="en-GB" dirty="0" smtClean="0">
                          <a:latin typeface="Arial" pitchFamily="34" charset="0"/>
                          <a:cs typeface="Arial" pitchFamily="34" charset="0"/>
                        </a:rPr>
                        <a:t>AGR</a:t>
                      </a:r>
                      <a:endParaRPr lang="en-GB"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1210</a:t>
                      </a:r>
                      <a:endParaRPr lang="en-GB"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1989</a:t>
                      </a:r>
                      <a:endParaRPr lang="en-GB"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2019</a:t>
                      </a:r>
                      <a:endParaRPr lang="en-GB" dirty="0">
                        <a:latin typeface="Arial" pitchFamily="34" charset="0"/>
                        <a:cs typeface="Arial" pitchFamily="34" charset="0"/>
                      </a:endParaRPr>
                    </a:p>
                  </a:txBody>
                  <a:tcPr/>
                </a:tc>
              </a:tr>
              <a:tr h="370840">
                <a:tc>
                  <a:txBody>
                    <a:bodyPr/>
                    <a:lstStyle/>
                    <a:p>
                      <a:r>
                        <a:rPr lang="en-GB" dirty="0" err="1" smtClean="0">
                          <a:latin typeface="Arial" pitchFamily="34" charset="0"/>
                          <a:cs typeface="Arial" pitchFamily="34" charset="0"/>
                        </a:rPr>
                        <a:t>Heysham</a:t>
                      </a:r>
                      <a:r>
                        <a:rPr lang="en-GB" dirty="0" smtClean="0">
                          <a:latin typeface="Arial" pitchFamily="34" charset="0"/>
                          <a:cs typeface="Arial" pitchFamily="34" charset="0"/>
                        </a:rPr>
                        <a:t> 1</a:t>
                      </a:r>
                      <a:endParaRPr lang="en-GB" dirty="0">
                        <a:latin typeface="Arial" pitchFamily="34" charset="0"/>
                        <a:cs typeface="Arial"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dirty="0" smtClean="0">
                          <a:latin typeface="Arial" pitchFamily="34" charset="0"/>
                          <a:cs typeface="Arial" pitchFamily="34" charset="0"/>
                        </a:rPr>
                        <a:t>EDF</a:t>
                      </a:r>
                    </a:p>
                  </a:txBody>
                  <a:tcPr/>
                </a:tc>
                <a:tc>
                  <a:txBody>
                    <a:bodyPr/>
                    <a:lstStyle/>
                    <a:p>
                      <a:pPr algn="ctr"/>
                      <a:r>
                        <a:rPr lang="en-GB" dirty="0" smtClean="0">
                          <a:latin typeface="Arial" pitchFamily="34" charset="0"/>
                          <a:cs typeface="Arial" pitchFamily="34" charset="0"/>
                        </a:rPr>
                        <a:t>AGR</a:t>
                      </a:r>
                      <a:endParaRPr lang="en-GB"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1150</a:t>
                      </a:r>
                      <a:endParaRPr lang="en-GB"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1989</a:t>
                      </a:r>
                      <a:endParaRPr lang="en-GB"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2019</a:t>
                      </a:r>
                      <a:endParaRPr lang="en-GB" dirty="0">
                        <a:latin typeface="Arial" pitchFamily="34" charset="0"/>
                        <a:cs typeface="Arial" pitchFamily="34" charset="0"/>
                      </a:endParaRPr>
                    </a:p>
                  </a:txBody>
                  <a:tcPr/>
                </a:tc>
              </a:tr>
              <a:tr h="370840">
                <a:tc>
                  <a:txBody>
                    <a:bodyPr/>
                    <a:lstStyle/>
                    <a:p>
                      <a:r>
                        <a:rPr lang="en-GB" dirty="0" err="1" smtClean="0">
                          <a:latin typeface="Arial" pitchFamily="34" charset="0"/>
                          <a:cs typeface="Arial" pitchFamily="34" charset="0"/>
                        </a:rPr>
                        <a:t>Heysham</a:t>
                      </a:r>
                      <a:r>
                        <a:rPr lang="en-GB" dirty="0" smtClean="0">
                          <a:latin typeface="Arial" pitchFamily="34" charset="0"/>
                          <a:cs typeface="Arial" pitchFamily="34" charset="0"/>
                        </a:rPr>
                        <a:t> 2</a:t>
                      </a:r>
                      <a:endParaRPr lang="en-GB" dirty="0">
                        <a:latin typeface="Arial" pitchFamily="34" charset="0"/>
                        <a:cs typeface="Arial"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dirty="0" smtClean="0">
                          <a:latin typeface="Arial" pitchFamily="34" charset="0"/>
                          <a:cs typeface="Arial" pitchFamily="34" charset="0"/>
                        </a:rPr>
                        <a:t>EDF</a:t>
                      </a:r>
                    </a:p>
                  </a:txBody>
                  <a:tcPr/>
                </a:tc>
                <a:tc>
                  <a:txBody>
                    <a:bodyPr/>
                    <a:lstStyle/>
                    <a:p>
                      <a:pPr algn="ctr"/>
                      <a:r>
                        <a:rPr lang="en-GB" dirty="0" smtClean="0">
                          <a:latin typeface="Arial" pitchFamily="34" charset="0"/>
                          <a:cs typeface="Arial" pitchFamily="34" charset="0"/>
                        </a:rPr>
                        <a:t>AGR</a:t>
                      </a:r>
                      <a:endParaRPr lang="en-GB"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1250</a:t>
                      </a:r>
                      <a:endParaRPr lang="en-GB"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1989</a:t>
                      </a:r>
                      <a:endParaRPr lang="en-GB"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2023</a:t>
                      </a:r>
                      <a:endParaRPr lang="en-GB" dirty="0">
                        <a:latin typeface="Arial" pitchFamily="34" charset="0"/>
                        <a:cs typeface="Arial" pitchFamily="34" charset="0"/>
                      </a:endParaRPr>
                    </a:p>
                  </a:txBody>
                  <a:tcPr/>
                </a:tc>
              </a:tr>
              <a:tr h="370840">
                <a:tc>
                  <a:txBody>
                    <a:bodyPr/>
                    <a:lstStyle/>
                    <a:p>
                      <a:r>
                        <a:rPr lang="en-GB" dirty="0" err="1" smtClean="0">
                          <a:latin typeface="Arial" pitchFamily="34" charset="0"/>
                          <a:cs typeface="Arial" pitchFamily="34" charset="0"/>
                        </a:rPr>
                        <a:t>Hinkley</a:t>
                      </a:r>
                      <a:r>
                        <a:rPr lang="en-GB" baseline="0" dirty="0" smtClean="0">
                          <a:latin typeface="Arial" pitchFamily="34" charset="0"/>
                          <a:cs typeface="Arial" pitchFamily="34" charset="0"/>
                        </a:rPr>
                        <a:t> Point B 1&amp;2</a:t>
                      </a:r>
                      <a:endParaRPr lang="en-GB" dirty="0">
                        <a:latin typeface="Arial" pitchFamily="34" charset="0"/>
                        <a:cs typeface="Arial"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dirty="0" smtClean="0">
                          <a:latin typeface="Arial" pitchFamily="34" charset="0"/>
                          <a:cs typeface="Arial" pitchFamily="34" charset="0"/>
                        </a:rPr>
                        <a:t>EDF</a:t>
                      </a:r>
                    </a:p>
                  </a:txBody>
                  <a:tcPr/>
                </a:tc>
                <a:tc>
                  <a:txBody>
                    <a:bodyPr/>
                    <a:lstStyle/>
                    <a:p>
                      <a:pPr algn="ctr"/>
                      <a:r>
                        <a:rPr lang="en-GB" dirty="0" smtClean="0">
                          <a:latin typeface="Arial" pitchFamily="34" charset="0"/>
                          <a:cs typeface="Arial" pitchFamily="34" charset="0"/>
                        </a:rPr>
                        <a:t>AGR</a:t>
                      </a:r>
                      <a:endParaRPr lang="en-GB"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1220</a:t>
                      </a:r>
                      <a:endParaRPr lang="en-GB"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1976</a:t>
                      </a:r>
                      <a:endParaRPr lang="en-GB"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2016</a:t>
                      </a:r>
                      <a:endParaRPr lang="en-GB" dirty="0">
                        <a:latin typeface="Arial" pitchFamily="34" charset="0"/>
                        <a:cs typeface="Arial" pitchFamily="34" charset="0"/>
                      </a:endParaRPr>
                    </a:p>
                  </a:txBody>
                  <a:tcPr/>
                </a:tc>
              </a:tr>
              <a:tr h="370840">
                <a:tc>
                  <a:txBody>
                    <a:bodyPr/>
                    <a:lstStyle/>
                    <a:p>
                      <a:r>
                        <a:rPr lang="en-GB" dirty="0" err="1" smtClean="0">
                          <a:latin typeface="Arial" pitchFamily="34" charset="0"/>
                          <a:cs typeface="Arial" pitchFamily="34" charset="0"/>
                        </a:rPr>
                        <a:t>Hunterson</a:t>
                      </a:r>
                      <a:r>
                        <a:rPr lang="en-GB" dirty="0" smtClean="0">
                          <a:latin typeface="Arial" pitchFamily="34" charset="0"/>
                          <a:cs typeface="Arial" pitchFamily="34" charset="0"/>
                        </a:rPr>
                        <a:t> B</a:t>
                      </a:r>
                      <a:endParaRPr lang="en-GB" dirty="0">
                        <a:latin typeface="Arial" pitchFamily="34" charset="0"/>
                        <a:cs typeface="Arial"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dirty="0" smtClean="0">
                          <a:latin typeface="Arial" pitchFamily="34" charset="0"/>
                          <a:cs typeface="Arial" pitchFamily="34" charset="0"/>
                        </a:rPr>
                        <a:t>EDF</a:t>
                      </a:r>
                    </a:p>
                  </a:txBody>
                  <a:tcPr/>
                </a:tc>
                <a:tc>
                  <a:txBody>
                    <a:bodyPr/>
                    <a:lstStyle/>
                    <a:p>
                      <a:pPr algn="ctr"/>
                      <a:r>
                        <a:rPr lang="en-GB" dirty="0" smtClean="0">
                          <a:latin typeface="Arial" pitchFamily="34" charset="0"/>
                          <a:cs typeface="Arial" pitchFamily="34" charset="0"/>
                        </a:rPr>
                        <a:t>AGR</a:t>
                      </a:r>
                      <a:endParaRPr lang="en-GB"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1190</a:t>
                      </a:r>
                      <a:endParaRPr lang="en-GB"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1976</a:t>
                      </a:r>
                      <a:endParaRPr lang="en-GB"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2016</a:t>
                      </a:r>
                      <a:endParaRPr lang="en-GB" dirty="0">
                        <a:latin typeface="Arial" pitchFamily="34" charset="0"/>
                        <a:cs typeface="Arial" pitchFamily="34" charset="0"/>
                      </a:endParaRPr>
                    </a:p>
                  </a:txBody>
                  <a:tcPr/>
                </a:tc>
              </a:tr>
              <a:tr h="370840">
                <a:tc>
                  <a:txBody>
                    <a:bodyPr/>
                    <a:lstStyle/>
                    <a:p>
                      <a:r>
                        <a:rPr lang="en-GB" dirty="0" err="1" smtClean="0">
                          <a:latin typeface="Arial" pitchFamily="34" charset="0"/>
                          <a:cs typeface="Arial" pitchFamily="34" charset="0"/>
                        </a:rPr>
                        <a:t>Torness</a:t>
                      </a:r>
                      <a:r>
                        <a:rPr lang="en-GB" dirty="0" smtClean="0">
                          <a:latin typeface="Arial" pitchFamily="34" charset="0"/>
                          <a:cs typeface="Arial" pitchFamily="34" charset="0"/>
                        </a:rPr>
                        <a:t> 1&amp;2</a:t>
                      </a:r>
                      <a:endParaRPr lang="en-GB" dirty="0">
                        <a:latin typeface="Arial" pitchFamily="34" charset="0"/>
                        <a:cs typeface="Arial"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dirty="0" smtClean="0">
                          <a:latin typeface="Arial" pitchFamily="34" charset="0"/>
                          <a:cs typeface="Arial" pitchFamily="34" charset="0"/>
                        </a:rPr>
                        <a:t>EDF</a:t>
                      </a:r>
                    </a:p>
                  </a:txBody>
                  <a:tcPr/>
                </a:tc>
                <a:tc>
                  <a:txBody>
                    <a:bodyPr/>
                    <a:lstStyle/>
                    <a:p>
                      <a:pPr algn="ctr"/>
                      <a:r>
                        <a:rPr lang="en-GB" dirty="0" smtClean="0">
                          <a:latin typeface="Arial" pitchFamily="34" charset="0"/>
                          <a:cs typeface="Arial" pitchFamily="34" charset="0"/>
                        </a:rPr>
                        <a:t>AGR</a:t>
                      </a:r>
                      <a:endParaRPr lang="en-GB"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1250</a:t>
                      </a:r>
                      <a:endParaRPr lang="en-GB"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1988</a:t>
                      </a:r>
                      <a:endParaRPr lang="en-GB"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2023</a:t>
                      </a:r>
                      <a:endParaRPr lang="en-GB" dirty="0">
                        <a:latin typeface="Arial" pitchFamily="34" charset="0"/>
                        <a:cs typeface="Arial" pitchFamily="34" charset="0"/>
                      </a:endParaRPr>
                    </a:p>
                  </a:txBody>
                  <a:tcPr/>
                </a:tc>
              </a:tr>
              <a:tr h="370840">
                <a:tc>
                  <a:txBody>
                    <a:bodyPr/>
                    <a:lstStyle/>
                    <a:p>
                      <a:r>
                        <a:rPr lang="en-GB" dirty="0" smtClean="0">
                          <a:latin typeface="Arial" pitchFamily="34" charset="0"/>
                          <a:cs typeface="Arial" pitchFamily="34" charset="0"/>
                        </a:rPr>
                        <a:t>Sizewell</a:t>
                      </a:r>
                      <a:r>
                        <a:rPr lang="en-GB" baseline="0" dirty="0" smtClean="0">
                          <a:latin typeface="Arial" pitchFamily="34" charset="0"/>
                          <a:cs typeface="Arial" pitchFamily="34" charset="0"/>
                        </a:rPr>
                        <a:t> B</a:t>
                      </a:r>
                      <a:endParaRPr lang="en-GB" dirty="0">
                        <a:latin typeface="Arial" pitchFamily="34" charset="0"/>
                        <a:cs typeface="Arial"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dirty="0" smtClean="0">
                          <a:latin typeface="Arial" pitchFamily="34" charset="0"/>
                          <a:cs typeface="Arial" pitchFamily="34" charset="0"/>
                        </a:rPr>
                        <a:t>EDF</a:t>
                      </a:r>
                    </a:p>
                  </a:txBody>
                  <a:tcPr/>
                </a:tc>
                <a:tc>
                  <a:txBody>
                    <a:bodyPr/>
                    <a:lstStyle/>
                    <a:p>
                      <a:pPr algn="ctr"/>
                      <a:r>
                        <a:rPr lang="en-GB" dirty="0" smtClean="0">
                          <a:latin typeface="Arial" pitchFamily="34" charset="0"/>
                          <a:cs typeface="Arial" pitchFamily="34" charset="0"/>
                        </a:rPr>
                        <a:t>PWR</a:t>
                      </a:r>
                      <a:endParaRPr lang="en-GB"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1188</a:t>
                      </a:r>
                      <a:endParaRPr lang="en-GB"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1995</a:t>
                      </a:r>
                      <a:endParaRPr lang="en-GB"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2035</a:t>
                      </a:r>
                      <a:endParaRPr lang="en-GB" dirty="0">
                        <a:latin typeface="Arial" pitchFamily="34" charset="0"/>
                        <a:cs typeface="Arial" pitchFamily="34" charset="0"/>
                      </a:endParaRPr>
                    </a:p>
                  </a:txBody>
                  <a:tcPr/>
                </a:tc>
              </a:tr>
            </a:tbl>
          </a:graphicData>
        </a:graphic>
      </p:graphicFrame>
      <p:sp>
        <p:nvSpPr>
          <p:cNvPr id="3" name="TextBox 2"/>
          <p:cNvSpPr txBox="1"/>
          <p:nvPr/>
        </p:nvSpPr>
        <p:spPr>
          <a:xfrm>
            <a:off x="2739834" y="142852"/>
            <a:ext cx="6152646" cy="461665"/>
          </a:xfrm>
          <a:prstGeom prst="rect">
            <a:avLst/>
          </a:prstGeom>
          <a:noFill/>
        </p:spPr>
        <p:txBody>
          <a:bodyPr wrap="none" rtlCol="0">
            <a:spAutoFit/>
          </a:bodyPr>
          <a:lstStyle/>
          <a:p>
            <a:r>
              <a:rPr lang="en-GB" sz="2400" b="1" dirty="0" smtClean="0">
                <a:latin typeface="Arial" pitchFamily="34" charset="0"/>
                <a:cs typeface="Arial" pitchFamily="34" charset="0"/>
              </a:rPr>
              <a:t>Nuclear Power Reactors Operating in UK</a:t>
            </a:r>
            <a:endParaRPr lang="en-US" sz="2400" b="1" dirty="0">
              <a:latin typeface="Arial" pitchFamily="34" charset="0"/>
              <a:cs typeface="Arial" pitchFamily="34" charset="0"/>
            </a:endParaRPr>
          </a:p>
        </p:txBody>
      </p:sp>
    </p:spTree>
  </p:cSld>
  <p:clrMapOvr>
    <a:masterClrMapping/>
  </p:clrMapOvr>
  <p:transition spd="med">
    <p:wipe dir="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395536" y="1010018"/>
          <a:ext cx="8424934" cy="5011270"/>
        </p:xfrm>
        <a:graphic>
          <a:graphicData uri="http://schemas.openxmlformats.org/drawingml/2006/table">
            <a:tbl>
              <a:tblPr firstRow="1" bandRow="1">
                <a:tableStyleId>{5C22544A-7EE6-4342-B048-85BDC9FD1C3A}</a:tableStyleId>
              </a:tblPr>
              <a:tblGrid>
                <a:gridCol w="2376264"/>
                <a:gridCol w="1152128"/>
                <a:gridCol w="1526568"/>
                <a:gridCol w="1684987"/>
                <a:gridCol w="1684987"/>
              </a:tblGrid>
              <a:tr h="455570">
                <a:tc>
                  <a:txBody>
                    <a:bodyPr/>
                    <a:lstStyle/>
                    <a:p>
                      <a:r>
                        <a:rPr lang="en-GB" sz="1800" dirty="0" smtClean="0">
                          <a:latin typeface="Arial" pitchFamily="34" charset="0"/>
                          <a:cs typeface="Arial" pitchFamily="34" charset="0"/>
                        </a:rPr>
                        <a:t>Power Station</a:t>
                      </a:r>
                      <a:endParaRPr lang="en-GB" sz="1800" dirty="0">
                        <a:latin typeface="Arial" pitchFamily="34" charset="0"/>
                        <a:cs typeface="Arial" pitchFamily="34" charset="0"/>
                      </a:endParaRPr>
                    </a:p>
                  </a:txBody>
                  <a:tcPr marL="112332" marR="112332" marT="56166" marB="56166"/>
                </a:tc>
                <a:tc>
                  <a:txBody>
                    <a:bodyPr/>
                    <a:lstStyle/>
                    <a:p>
                      <a:r>
                        <a:rPr lang="en-GB" sz="1800" dirty="0" smtClean="0">
                          <a:latin typeface="Arial" pitchFamily="34" charset="0"/>
                          <a:cs typeface="Arial" pitchFamily="34" charset="0"/>
                        </a:rPr>
                        <a:t>Type</a:t>
                      </a:r>
                      <a:endParaRPr lang="en-GB" sz="1800" dirty="0">
                        <a:latin typeface="Arial" pitchFamily="34" charset="0"/>
                        <a:cs typeface="Arial" pitchFamily="34" charset="0"/>
                      </a:endParaRPr>
                    </a:p>
                  </a:txBody>
                  <a:tcPr marL="112332" marR="112332" marT="56166" marB="56166"/>
                </a:tc>
                <a:tc>
                  <a:txBody>
                    <a:bodyPr/>
                    <a:lstStyle/>
                    <a:p>
                      <a:r>
                        <a:rPr lang="en-GB" sz="1800" dirty="0" smtClean="0">
                          <a:latin typeface="Arial" pitchFamily="34" charset="0"/>
                          <a:cs typeface="Arial" pitchFamily="34" charset="0"/>
                        </a:rPr>
                        <a:t>Net </a:t>
                      </a:r>
                      <a:r>
                        <a:rPr lang="en-GB" sz="1800" dirty="0" err="1" smtClean="0">
                          <a:latin typeface="Arial" pitchFamily="34" charset="0"/>
                          <a:cs typeface="Arial" pitchFamily="34" charset="0"/>
                        </a:rPr>
                        <a:t>MWe</a:t>
                      </a:r>
                      <a:endParaRPr lang="en-GB" sz="1800" dirty="0">
                        <a:latin typeface="Arial" pitchFamily="34" charset="0"/>
                        <a:cs typeface="Arial" pitchFamily="34" charset="0"/>
                      </a:endParaRPr>
                    </a:p>
                  </a:txBody>
                  <a:tcPr marL="112332" marR="112332" marT="56166" marB="56166"/>
                </a:tc>
                <a:tc>
                  <a:txBody>
                    <a:bodyPr/>
                    <a:lstStyle/>
                    <a:p>
                      <a:r>
                        <a:rPr lang="en-GB" sz="1800" dirty="0" smtClean="0">
                          <a:latin typeface="Arial" pitchFamily="34" charset="0"/>
                          <a:cs typeface="Arial" pitchFamily="34" charset="0"/>
                        </a:rPr>
                        <a:t>Start</a:t>
                      </a:r>
                      <a:endParaRPr lang="en-GB" sz="1800" dirty="0">
                        <a:latin typeface="Arial" pitchFamily="34" charset="0"/>
                        <a:cs typeface="Arial" pitchFamily="34" charset="0"/>
                      </a:endParaRPr>
                    </a:p>
                  </a:txBody>
                  <a:tcPr marL="112332" marR="112332" marT="56166" marB="56166"/>
                </a:tc>
                <a:tc>
                  <a:txBody>
                    <a:bodyPr/>
                    <a:lstStyle/>
                    <a:p>
                      <a:r>
                        <a:rPr lang="en-GB" sz="1800" dirty="0" smtClean="0">
                          <a:latin typeface="Arial" pitchFamily="34" charset="0"/>
                          <a:cs typeface="Arial" pitchFamily="34" charset="0"/>
                        </a:rPr>
                        <a:t>Close</a:t>
                      </a:r>
                      <a:endParaRPr lang="en-GB" sz="1800" dirty="0">
                        <a:latin typeface="Arial" pitchFamily="34" charset="0"/>
                        <a:cs typeface="Arial" pitchFamily="34" charset="0"/>
                      </a:endParaRPr>
                    </a:p>
                  </a:txBody>
                  <a:tcPr marL="112332" marR="112332" marT="56166" marB="56166"/>
                </a:tc>
              </a:tr>
              <a:tr h="455570">
                <a:tc>
                  <a:txBody>
                    <a:bodyPr/>
                    <a:lstStyle/>
                    <a:p>
                      <a:r>
                        <a:rPr lang="en-GB" sz="1800" dirty="0" smtClean="0">
                          <a:latin typeface="Arial" pitchFamily="34" charset="0"/>
                          <a:cs typeface="Arial" pitchFamily="34" charset="0"/>
                        </a:rPr>
                        <a:t>Calder Hall</a:t>
                      </a:r>
                      <a:endParaRPr lang="en-GB" sz="1800" dirty="0">
                        <a:latin typeface="Arial" pitchFamily="34" charset="0"/>
                        <a:cs typeface="Arial" pitchFamily="34" charset="0"/>
                      </a:endParaRPr>
                    </a:p>
                  </a:txBody>
                  <a:tcPr marL="112332" marR="112332" marT="56166" marB="56166"/>
                </a:tc>
                <a:tc>
                  <a:txBody>
                    <a:bodyPr/>
                    <a:lstStyle/>
                    <a:p>
                      <a:r>
                        <a:rPr lang="en-GB" sz="1800" dirty="0" err="1" smtClean="0">
                          <a:latin typeface="Arial" pitchFamily="34" charset="0"/>
                          <a:cs typeface="Arial" pitchFamily="34" charset="0"/>
                        </a:rPr>
                        <a:t>Magnox</a:t>
                      </a:r>
                      <a:endParaRPr lang="en-GB" sz="1800" dirty="0">
                        <a:latin typeface="Arial" pitchFamily="34" charset="0"/>
                        <a:cs typeface="Arial" pitchFamily="34" charset="0"/>
                      </a:endParaRPr>
                    </a:p>
                  </a:txBody>
                  <a:tcPr marL="112332" marR="112332" marT="56166" marB="56166"/>
                </a:tc>
                <a:tc>
                  <a:txBody>
                    <a:bodyPr/>
                    <a:lstStyle/>
                    <a:p>
                      <a:r>
                        <a:rPr lang="en-GB" sz="1800" dirty="0" smtClean="0">
                          <a:latin typeface="Arial" pitchFamily="34" charset="0"/>
                          <a:cs typeface="Arial" pitchFamily="34" charset="0"/>
                        </a:rPr>
                        <a:t>200</a:t>
                      </a:r>
                      <a:endParaRPr lang="en-GB" sz="1800" dirty="0">
                        <a:latin typeface="Arial" pitchFamily="34" charset="0"/>
                        <a:cs typeface="Arial" pitchFamily="34" charset="0"/>
                      </a:endParaRPr>
                    </a:p>
                  </a:txBody>
                  <a:tcPr marL="112332" marR="112332" marT="56166" marB="56166"/>
                </a:tc>
                <a:tc>
                  <a:txBody>
                    <a:bodyPr/>
                    <a:lstStyle/>
                    <a:p>
                      <a:r>
                        <a:rPr lang="en-GB" sz="1800" dirty="0" smtClean="0">
                          <a:latin typeface="Arial" pitchFamily="34" charset="0"/>
                          <a:cs typeface="Arial" pitchFamily="34" charset="0"/>
                        </a:rPr>
                        <a:t>1959</a:t>
                      </a:r>
                      <a:endParaRPr lang="en-GB" sz="1800" dirty="0">
                        <a:latin typeface="Arial" pitchFamily="34" charset="0"/>
                        <a:cs typeface="Arial" pitchFamily="34" charset="0"/>
                      </a:endParaRPr>
                    </a:p>
                  </a:txBody>
                  <a:tcPr marL="112332" marR="112332" marT="56166" marB="56166"/>
                </a:tc>
                <a:tc>
                  <a:txBody>
                    <a:bodyPr/>
                    <a:lstStyle/>
                    <a:p>
                      <a:r>
                        <a:rPr lang="en-GB" sz="1800" dirty="0" smtClean="0">
                          <a:latin typeface="Arial" pitchFamily="34" charset="0"/>
                          <a:cs typeface="Arial" pitchFamily="34" charset="0"/>
                        </a:rPr>
                        <a:t>2003</a:t>
                      </a:r>
                      <a:endParaRPr lang="en-GB" sz="1800" dirty="0">
                        <a:latin typeface="Arial" pitchFamily="34" charset="0"/>
                        <a:cs typeface="Arial" pitchFamily="34" charset="0"/>
                      </a:endParaRPr>
                    </a:p>
                  </a:txBody>
                  <a:tcPr marL="112332" marR="112332" marT="56166" marB="56166"/>
                </a:tc>
              </a:tr>
              <a:tr h="455570">
                <a:tc>
                  <a:txBody>
                    <a:bodyPr/>
                    <a:lstStyle/>
                    <a:p>
                      <a:r>
                        <a:rPr lang="en-GB" sz="1800" dirty="0" err="1" smtClean="0">
                          <a:latin typeface="Arial" pitchFamily="34" charset="0"/>
                          <a:cs typeface="Arial" pitchFamily="34" charset="0"/>
                        </a:rPr>
                        <a:t>Chapelcross</a:t>
                      </a:r>
                      <a:endParaRPr lang="en-GB" sz="1800" dirty="0">
                        <a:latin typeface="Arial" pitchFamily="34" charset="0"/>
                        <a:cs typeface="Arial" pitchFamily="34" charset="0"/>
                      </a:endParaRPr>
                    </a:p>
                  </a:txBody>
                  <a:tcPr marL="112332" marR="112332" marT="56166" marB="56166"/>
                </a:tc>
                <a:tc>
                  <a:txBody>
                    <a:bodyPr/>
                    <a:lstStyle/>
                    <a:p>
                      <a:r>
                        <a:rPr lang="en-GB" sz="1800" dirty="0" err="1" smtClean="0">
                          <a:latin typeface="Arial" pitchFamily="34" charset="0"/>
                          <a:cs typeface="Arial" pitchFamily="34" charset="0"/>
                        </a:rPr>
                        <a:t>Magnox</a:t>
                      </a:r>
                      <a:endParaRPr lang="en-GB" sz="1800" dirty="0">
                        <a:latin typeface="Arial" pitchFamily="34" charset="0"/>
                        <a:cs typeface="Arial" pitchFamily="34" charset="0"/>
                      </a:endParaRPr>
                    </a:p>
                  </a:txBody>
                  <a:tcPr marL="112332" marR="112332" marT="56166" marB="56166"/>
                </a:tc>
                <a:tc>
                  <a:txBody>
                    <a:bodyPr/>
                    <a:lstStyle/>
                    <a:p>
                      <a:r>
                        <a:rPr lang="en-GB" sz="1800" dirty="0" smtClean="0">
                          <a:latin typeface="Arial" pitchFamily="34" charset="0"/>
                          <a:cs typeface="Arial" pitchFamily="34" charset="0"/>
                        </a:rPr>
                        <a:t>240</a:t>
                      </a:r>
                      <a:endParaRPr lang="en-GB" sz="1800" dirty="0">
                        <a:latin typeface="Arial" pitchFamily="34" charset="0"/>
                        <a:cs typeface="Arial" pitchFamily="34" charset="0"/>
                      </a:endParaRPr>
                    </a:p>
                  </a:txBody>
                  <a:tcPr marL="112332" marR="112332" marT="56166" marB="56166"/>
                </a:tc>
                <a:tc>
                  <a:txBody>
                    <a:bodyPr/>
                    <a:lstStyle/>
                    <a:p>
                      <a:r>
                        <a:rPr lang="en-GB" sz="1800" dirty="0" smtClean="0">
                          <a:latin typeface="Arial" pitchFamily="34" charset="0"/>
                          <a:cs typeface="Arial" pitchFamily="34" charset="0"/>
                        </a:rPr>
                        <a:t>1960</a:t>
                      </a:r>
                      <a:endParaRPr lang="en-GB" sz="1800" dirty="0">
                        <a:latin typeface="Arial" pitchFamily="34" charset="0"/>
                        <a:cs typeface="Arial" pitchFamily="34" charset="0"/>
                      </a:endParaRPr>
                    </a:p>
                  </a:txBody>
                  <a:tcPr marL="112332" marR="112332" marT="56166" marB="56166"/>
                </a:tc>
                <a:tc>
                  <a:txBody>
                    <a:bodyPr/>
                    <a:lstStyle/>
                    <a:p>
                      <a:r>
                        <a:rPr lang="en-GB" sz="1800" dirty="0" smtClean="0">
                          <a:latin typeface="Arial" pitchFamily="34" charset="0"/>
                          <a:cs typeface="Arial" pitchFamily="34" charset="0"/>
                        </a:rPr>
                        <a:t>2004</a:t>
                      </a:r>
                      <a:endParaRPr lang="en-GB" sz="1800" dirty="0">
                        <a:latin typeface="Arial" pitchFamily="34" charset="0"/>
                        <a:cs typeface="Arial" pitchFamily="34" charset="0"/>
                      </a:endParaRPr>
                    </a:p>
                  </a:txBody>
                  <a:tcPr marL="112332" marR="112332" marT="56166" marB="56166"/>
                </a:tc>
              </a:tr>
              <a:tr h="455570">
                <a:tc>
                  <a:txBody>
                    <a:bodyPr/>
                    <a:lstStyle/>
                    <a:p>
                      <a:r>
                        <a:rPr lang="en-GB" sz="1800" dirty="0" smtClean="0">
                          <a:latin typeface="Arial" pitchFamily="34" charset="0"/>
                          <a:cs typeface="Arial" pitchFamily="34" charset="0"/>
                        </a:rPr>
                        <a:t>Berkeley</a:t>
                      </a:r>
                      <a:endParaRPr lang="en-GB" sz="1800" dirty="0">
                        <a:latin typeface="Arial" pitchFamily="34" charset="0"/>
                        <a:cs typeface="Arial" pitchFamily="34" charset="0"/>
                      </a:endParaRPr>
                    </a:p>
                  </a:txBody>
                  <a:tcPr marL="112332" marR="112332" marT="56166" marB="56166"/>
                </a:tc>
                <a:tc>
                  <a:txBody>
                    <a:bodyPr/>
                    <a:lstStyle/>
                    <a:p>
                      <a:r>
                        <a:rPr lang="en-GB" sz="1800" dirty="0" err="1" smtClean="0">
                          <a:latin typeface="Arial" pitchFamily="34" charset="0"/>
                          <a:cs typeface="Arial" pitchFamily="34" charset="0"/>
                        </a:rPr>
                        <a:t>Magnox</a:t>
                      </a:r>
                      <a:endParaRPr lang="en-GB" sz="1800" dirty="0">
                        <a:latin typeface="Arial" pitchFamily="34" charset="0"/>
                        <a:cs typeface="Arial" pitchFamily="34" charset="0"/>
                      </a:endParaRPr>
                    </a:p>
                  </a:txBody>
                  <a:tcPr marL="112332" marR="112332" marT="56166" marB="56166"/>
                </a:tc>
                <a:tc>
                  <a:txBody>
                    <a:bodyPr/>
                    <a:lstStyle/>
                    <a:p>
                      <a:r>
                        <a:rPr lang="en-GB" sz="1800" dirty="0" smtClean="0">
                          <a:latin typeface="Arial" pitchFamily="34" charset="0"/>
                          <a:cs typeface="Arial" pitchFamily="34" charset="0"/>
                        </a:rPr>
                        <a:t>276</a:t>
                      </a:r>
                      <a:endParaRPr lang="en-GB" sz="1800" dirty="0">
                        <a:latin typeface="Arial" pitchFamily="34" charset="0"/>
                        <a:cs typeface="Arial" pitchFamily="34" charset="0"/>
                      </a:endParaRPr>
                    </a:p>
                  </a:txBody>
                  <a:tcPr marL="112332" marR="112332" marT="56166" marB="56166"/>
                </a:tc>
                <a:tc>
                  <a:txBody>
                    <a:bodyPr/>
                    <a:lstStyle/>
                    <a:p>
                      <a:r>
                        <a:rPr lang="en-GB" sz="1800" dirty="0" smtClean="0">
                          <a:latin typeface="Arial" pitchFamily="34" charset="0"/>
                          <a:cs typeface="Arial" pitchFamily="34" charset="0"/>
                        </a:rPr>
                        <a:t>1962</a:t>
                      </a:r>
                      <a:endParaRPr lang="en-GB" sz="1800" dirty="0">
                        <a:latin typeface="Arial" pitchFamily="34" charset="0"/>
                        <a:cs typeface="Arial" pitchFamily="34" charset="0"/>
                      </a:endParaRPr>
                    </a:p>
                  </a:txBody>
                  <a:tcPr marL="112332" marR="112332" marT="56166" marB="56166"/>
                </a:tc>
                <a:tc>
                  <a:txBody>
                    <a:bodyPr/>
                    <a:lstStyle/>
                    <a:p>
                      <a:r>
                        <a:rPr lang="en-GB" sz="1800" dirty="0" smtClean="0">
                          <a:latin typeface="Arial" pitchFamily="34" charset="0"/>
                          <a:cs typeface="Arial" pitchFamily="34" charset="0"/>
                        </a:rPr>
                        <a:t>2004</a:t>
                      </a:r>
                      <a:endParaRPr lang="en-GB" sz="1800" dirty="0">
                        <a:latin typeface="Arial" pitchFamily="34" charset="0"/>
                        <a:cs typeface="Arial" pitchFamily="34" charset="0"/>
                      </a:endParaRPr>
                    </a:p>
                  </a:txBody>
                  <a:tcPr marL="112332" marR="112332" marT="56166" marB="56166"/>
                </a:tc>
              </a:tr>
              <a:tr h="455570">
                <a:tc>
                  <a:txBody>
                    <a:bodyPr/>
                    <a:lstStyle/>
                    <a:p>
                      <a:r>
                        <a:rPr lang="en-GB" sz="1800" dirty="0" err="1" smtClean="0">
                          <a:latin typeface="Arial" pitchFamily="34" charset="0"/>
                          <a:cs typeface="Arial" pitchFamily="34" charset="0"/>
                        </a:rPr>
                        <a:t>Bradwell</a:t>
                      </a:r>
                      <a:endParaRPr lang="en-GB" sz="1800" dirty="0">
                        <a:latin typeface="Arial" pitchFamily="34" charset="0"/>
                        <a:cs typeface="Arial" pitchFamily="34" charset="0"/>
                      </a:endParaRPr>
                    </a:p>
                  </a:txBody>
                  <a:tcPr marL="112332" marR="112332" marT="56166" marB="56166"/>
                </a:tc>
                <a:tc>
                  <a:txBody>
                    <a:bodyPr/>
                    <a:lstStyle/>
                    <a:p>
                      <a:r>
                        <a:rPr lang="en-GB" sz="1800" dirty="0" err="1" smtClean="0">
                          <a:latin typeface="Arial" pitchFamily="34" charset="0"/>
                          <a:cs typeface="Arial" pitchFamily="34" charset="0"/>
                        </a:rPr>
                        <a:t>Magnox</a:t>
                      </a:r>
                      <a:endParaRPr lang="en-GB" sz="1800" dirty="0">
                        <a:latin typeface="Arial" pitchFamily="34" charset="0"/>
                        <a:cs typeface="Arial" pitchFamily="34" charset="0"/>
                      </a:endParaRPr>
                    </a:p>
                  </a:txBody>
                  <a:tcPr marL="112332" marR="112332" marT="56166" marB="56166"/>
                </a:tc>
                <a:tc>
                  <a:txBody>
                    <a:bodyPr/>
                    <a:lstStyle/>
                    <a:p>
                      <a:r>
                        <a:rPr lang="en-GB" sz="1800" dirty="0" smtClean="0">
                          <a:latin typeface="Arial" pitchFamily="34" charset="0"/>
                          <a:cs typeface="Arial" pitchFamily="34" charset="0"/>
                        </a:rPr>
                        <a:t>246</a:t>
                      </a:r>
                      <a:endParaRPr lang="en-GB" sz="1800" dirty="0">
                        <a:latin typeface="Arial" pitchFamily="34" charset="0"/>
                        <a:cs typeface="Arial" pitchFamily="34" charset="0"/>
                      </a:endParaRPr>
                    </a:p>
                  </a:txBody>
                  <a:tcPr marL="112332" marR="112332" marT="56166" marB="56166"/>
                </a:tc>
                <a:tc>
                  <a:txBody>
                    <a:bodyPr/>
                    <a:lstStyle/>
                    <a:p>
                      <a:r>
                        <a:rPr lang="en-GB" sz="1800" dirty="0" smtClean="0">
                          <a:latin typeface="Arial" pitchFamily="34" charset="0"/>
                          <a:cs typeface="Arial" pitchFamily="34" charset="0"/>
                        </a:rPr>
                        <a:t>1962</a:t>
                      </a:r>
                      <a:endParaRPr lang="en-GB" sz="1800" dirty="0">
                        <a:latin typeface="Arial" pitchFamily="34" charset="0"/>
                        <a:cs typeface="Arial" pitchFamily="34" charset="0"/>
                      </a:endParaRPr>
                    </a:p>
                  </a:txBody>
                  <a:tcPr marL="112332" marR="112332" marT="56166" marB="56166"/>
                </a:tc>
                <a:tc>
                  <a:txBody>
                    <a:bodyPr/>
                    <a:lstStyle/>
                    <a:p>
                      <a:r>
                        <a:rPr lang="en-GB" sz="1800" dirty="0" smtClean="0">
                          <a:latin typeface="Arial" pitchFamily="34" charset="0"/>
                          <a:cs typeface="Arial" pitchFamily="34" charset="0"/>
                        </a:rPr>
                        <a:t>1989</a:t>
                      </a:r>
                      <a:endParaRPr lang="en-GB" sz="1800" dirty="0">
                        <a:latin typeface="Arial" pitchFamily="34" charset="0"/>
                        <a:cs typeface="Arial" pitchFamily="34" charset="0"/>
                      </a:endParaRPr>
                    </a:p>
                  </a:txBody>
                  <a:tcPr marL="112332" marR="112332" marT="56166" marB="56166"/>
                </a:tc>
              </a:tr>
              <a:tr h="455570">
                <a:tc>
                  <a:txBody>
                    <a:bodyPr/>
                    <a:lstStyle/>
                    <a:p>
                      <a:r>
                        <a:rPr lang="en-GB" sz="1800" dirty="0" err="1" smtClean="0">
                          <a:latin typeface="Arial" pitchFamily="34" charset="0"/>
                          <a:cs typeface="Arial" pitchFamily="34" charset="0"/>
                        </a:rPr>
                        <a:t>Hunterston</a:t>
                      </a:r>
                      <a:r>
                        <a:rPr lang="en-GB" sz="1800" dirty="0" smtClean="0">
                          <a:latin typeface="Arial" pitchFamily="34" charset="0"/>
                          <a:cs typeface="Arial" pitchFamily="34" charset="0"/>
                        </a:rPr>
                        <a:t> A</a:t>
                      </a:r>
                      <a:endParaRPr lang="en-GB" sz="1800" dirty="0">
                        <a:latin typeface="Arial" pitchFamily="34" charset="0"/>
                        <a:cs typeface="Arial" pitchFamily="34" charset="0"/>
                      </a:endParaRPr>
                    </a:p>
                  </a:txBody>
                  <a:tcPr marL="112332" marR="112332" marT="56166" marB="56166"/>
                </a:tc>
                <a:tc>
                  <a:txBody>
                    <a:bodyPr/>
                    <a:lstStyle/>
                    <a:p>
                      <a:r>
                        <a:rPr lang="en-GB" sz="1800" dirty="0" err="1" smtClean="0">
                          <a:latin typeface="Arial" pitchFamily="34" charset="0"/>
                          <a:cs typeface="Arial" pitchFamily="34" charset="0"/>
                        </a:rPr>
                        <a:t>Magnox</a:t>
                      </a:r>
                      <a:endParaRPr lang="en-GB" sz="1800" dirty="0">
                        <a:latin typeface="Arial" pitchFamily="34" charset="0"/>
                        <a:cs typeface="Arial" pitchFamily="34" charset="0"/>
                      </a:endParaRPr>
                    </a:p>
                  </a:txBody>
                  <a:tcPr marL="112332" marR="112332" marT="56166" marB="56166"/>
                </a:tc>
                <a:tc>
                  <a:txBody>
                    <a:bodyPr/>
                    <a:lstStyle/>
                    <a:p>
                      <a:r>
                        <a:rPr lang="en-GB" sz="1800" dirty="0" smtClean="0">
                          <a:latin typeface="Arial" pitchFamily="34" charset="0"/>
                          <a:cs typeface="Arial" pitchFamily="34" charset="0"/>
                        </a:rPr>
                        <a:t>300</a:t>
                      </a:r>
                      <a:endParaRPr lang="en-GB" sz="1800" dirty="0">
                        <a:latin typeface="Arial" pitchFamily="34" charset="0"/>
                        <a:cs typeface="Arial" pitchFamily="34" charset="0"/>
                      </a:endParaRPr>
                    </a:p>
                  </a:txBody>
                  <a:tcPr marL="112332" marR="112332" marT="56166" marB="56166"/>
                </a:tc>
                <a:tc>
                  <a:txBody>
                    <a:bodyPr/>
                    <a:lstStyle/>
                    <a:p>
                      <a:r>
                        <a:rPr lang="en-GB" sz="1800" dirty="0" smtClean="0">
                          <a:latin typeface="Arial" pitchFamily="34" charset="0"/>
                          <a:cs typeface="Arial" pitchFamily="34" charset="0"/>
                        </a:rPr>
                        <a:t>1964</a:t>
                      </a:r>
                      <a:endParaRPr lang="en-GB" sz="1800" dirty="0">
                        <a:latin typeface="Arial" pitchFamily="34" charset="0"/>
                        <a:cs typeface="Arial" pitchFamily="34" charset="0"/>
                      </a:endParaRPr>
                    </a:p>
                  </a:txBody>
                  <a:tcPr marL="112332" marR="112332" marT="56166" marB="56166"/>
                </a:tc>
                <a:tc>
                  <a:txBody>
                    <a:bodyPr/>
                    <a:lstStyle/>
                    <a:p>
                      <a:r>
                        <a:rPr lang="en-GB" sz="1800" dirty="0" smtClean="0">
                          <a:latin typeface="Arial" pitchFamily="34" charset="0"/>
                          <a:cs typeface="Arial" pitchFamily="34" charset="0"/>
                        </a:rPr>
                        <a:t>1990</a:t>
                      </a:r>
                      <a:endParaRPr lang="en-GB" sz="1800" dirty="0">
                        <a:latin typeface="Arial" pitchFamily="34" charset="0"/>
                        <a:cs typeface="Arial" pitchFamily="34" charset="0"/>
                      </a:endParaRPr>
                    </a:p>
                  </a:txBody>
                  <a:tcPr marL="112332" marR="112332" marT="56166" marB="56166"/>
                </a:tc>
              </a:tr>
              <a:tr h="455570">
                <a:tc>
                  <a:txBody>
                    <a:bodyPr/>
                    <a:lstStyle/>
                    <a:p>
                      <a:r>
                        <a:rPr lang="en-GB" sz="1800" dirty="0" err="1" smtClean="0">
                          <a:latin typeface="Arial" pitchFamily="34" charset="0"/>
                          <a:cs typeface="Arial" pitchFamily="34" charset="0"/>
                        </a:rPr>
                        <a:t>Hinkley</a:t>
                      </a:r>
                      <a:r>
                        <a:rPr lang="en-GB" sz="1800" baseline="0" dirty="0" smtClean="0">
                          <a:latin typeface="Arial" pitchFamily="34" charset="0"/>
                          <a:cs typeface="Arial" pitchFamily="34" charset="0"/>
                        </a:rPr>
                        <a:t> Point A</a:t>
                      </a:r>
                      <a:endParaRPr lang="en-GB" sz="1800" dirty="0">
                        <a:latin typeface="Arial" pitchFamily="34" charset="0"/>
                        <a:cs typeface="Arial" pitchFamily="34" charset="0"/>
                      </a:endParaRPr>
                    </a:p>
                  </a:txBody>
                  <a:tcPr marL="112332" marR="112332" marT="56166" marB="56166"/>
                </a:tc>
                <a:tc>
                  <a:txBody>
                    <a:bodyPr/>
                    <a:lstStyle/>
                    <a:p>
                      <a:r>
                        <a:rPr lang="en-GB" sz="1800" dirty="0" err="1" smtClean="0">
                          <a:latin typeface="Arial" pitchFamily="34" charset="0"/>
                          <a:cs typeface="Arial" pitchFamily="34" charset="0"/>
                        </a:rPr>
                        <a:t>Magnox</a:t>
                      </a:r>
                      <a:endParaRPr lang="en-GB" sz="1800" dirty="0">
                        <a:latin typeface="Arial" pitchFamily="34" charset="0"/>
                        <a:cs typeface="Arial" pitchFamily="34" charset="0"/>
                      </a:endParaRPr>
                    </a:p>
                  </a:txBody>
                  <a:tcPr marL="112332" marR="112332" marT="56166" marB="56166"/>
                </a:tc>
                <a:tc>
                  <a:txBody>
                    <a:bodyPr/>
                    <a:lstStyle/>
                    <a:p>
                      <a:r>
                        <a:rPr lang="en-GB" sz="1800" dirty="0" smtClean="0">
                          <a:latin typeface="Arial" pitchFamily="34" charset="0"/>
                          <a:cs typeface="Arial" pitchFamily="34" charset="0"/>
                        </a:rPr>
                        <a:t>470</a:t>
                      </a:r>
                      <a:endParaRPr lang="en-GB" sz="1800" dirty="0">
                        <a:latin typeface="Arial" pitchFamily="34" charset="0"/>
                        <a:cs typeface="Arial" pitchFamily="34" charset="0"/>
                      </a:endParaRPr>
                    </a:p>
                  </a:txBody>
                  <a:tcPr marL="112332" marR="112332" marT="56166" marB="56166"/>
                </a:tc>
                <a:tc>
                  <a:txBody>
                    <a:bodyPr/>
                    <a:lstStyle/>
                    <a:p>
                      <a:r>
                        <a:rPr lang="en-GB" sz="1800" dirty="0" smtClean="0">
                          <a:latin typeface="Arial" pitchFamily="34" charset="0"/>
                          <a:cs typeface="Arial" pitchFamily="34" charset="0"/>
                        </a:rPr>
                        <a:t>1965</a:t>
                      </a:r>
                      <a:endParaRPr lang="en-GB" sz="1800" dirty="0">
                        <a:latin typeface="Arial" pitchFamily="34" charset="0"/>
                        <a:cs typeface="Arial" pitchFamily="34" charset="0"/>
                      </a:endParaRPr>
                    </a:p>
                  </a:txBody>
                  <a:tcPr marL="112332" marR="112332" marT="56166" marB="56166"/>
                </a:tc>
                <a:tc>
                  <a:txBody>
                    <a:bodyPr/>
                    <a:lstStyle/>
                    <a:p>
                      <a:r>
                        <a:rPr lang="en-GB" sz="1800" dirty="0" smtClean="0">
                          <a:latin typeface="Arial" pitchFamily="34" charset="0"/>
                          <a:cs typeface="Arial" pitchFamily="34" charset="0"/>
                        </a:rPr>
                        <a:t>2000</a:t>
                      </a:r>
                      <a:endParaRPr lang="en-GB" sz="1800" dirty="0">
                        <a:latin typeface="Arial" pitchFamily="34" charset="0"/>
                        <a:cs typeface="Arial" pitchFamily="34" charset="0"/>
                      </a:endParaRPr>
                    </a:p>
                  </a:txBody>
                  <a:tcPr marL="112332" marR="112332" marT="56166" marB="56166"/>
                </a:tc>
              </a:tr>
              <a:tr h="455570">
                <a:tc>
                  <a:txBody>
                    <a:bodyPr/>
                    <a:lstStyle/>
                    <a:p>
                      <a:r>
                        <a:rPr lang="en-GB" sz="1800" dirty="0" err="1" smtClean="0">
                          <a:latin typeface="Arial" pitchFamily="34" charset="0"/>
                          <a:cs typeface="Arial" pitchFamily="34" charset="0"/>
                        </a:rPr>
                        <a:t>Trawsfynydd</a:t>
                      </a:r>
                      <a:endParaRPr lang="en-GB" sz="1800" dirty="0">
                        <a:latin typeface="Arial" pitchFamily="34" charset="0"/>
                        <a:cs typeface="Arial" pitchFamily="34" charset="0"/>
                      </a:endParaRPr>
                    </a:p>
                  </a:txBody>
                  <a:tcPr marL="112332" marR="112332" marT="56166" marB="56166"/>
                </a:tc>
                <a:tc>
                  <a:txBody>
                    <a:bodyPr/>
                    <a:lstStyle/>
                    <a:p>
                      <a:r>
                        <a:rPr lang="en-GB" sz="1800" dirty="0" err="1" smtClean="0">
                          <a:latin typeface="Arial" pitchFamily="34" charset="0"/>
                          <a:cs typeface="Arial" pitchFamily="34" charset="0"/>
                        </a:rPr>
                        <a:t>Magnox</a:t>
                      </a:r>
                      <a:endParaRPr lang="en-GB" sz="1800" dirty="0">
                        <a:latin typeface="Arial" pitchFamily="34" charset="0"/>
                        <a:cs typeface="Arial" pitchFamily="34" charset="0"/>
                      </a:endParaRPr>
                    </a:p>
                  </a:txBody>
                  <a:tcPr marL="112332" marR="112332" marT="56166" marB="56166"/>
                </a:tc>
                <a:tc>
                  <a:txBody>
                    <a:bodyPr/>
                    <a:lstStyle/>
                    <a:p>
                      <a:r>
                        <a:rPr lang="en-GB" sz="1800" dirty="0" smtClean="0">
                          <a:latin typeface="Arial" pitchFamily="34" charset="0"/>
                          <a:cs typeface="Arial" pitchFamily="34" charset="0"/>
                        </a:rPr>
                        <a:t>390</a:t>
                      </a:r>
                      <a:endParaRPr lang="en-GB" sz="1800" dirty="0">
                        <a:latin typeface="Arial" pitchFamily="34" charset="0"/>
                        <a:cs typeface="Arial" pitchFamily="34" charset="0"/>
                      </a:endParaRPr>
                    </a:p>
                  </a:txBody>
                  <a:tcPr marL="112332" marR="112332" marT="56166" marB="56166"/>
                </a:tc>
                <a:tc>
                  <a:txBody>
                    <a:bodyPr/>
                    <a:lstStyle/>
                    <a:p>
                      <a:r>
                        <a:rPr lang="en-GB" sz="1800" dirty="0" smtClean="0">
                          <a:latin typeface="Arial" pitchFamily="34" charset="0"/>
                          <a:cs typeface="Arial" pitchFamily="34" charset="0"/>
                        </a:rPr>
                        <a:t>1965</a:t>
                      </a:r>
                      <a:endParaRPr lang="en-GB" sz="1800" dirty="0">
                        <a:latin typeface="Arial" pitchFamily="34" charset="0"/>
                        <a:cs typeface="Arial" pitchFamily="34" charset="0"/>
                      </a:endParaRPr>
                    </a:p>
                  </a:txBody>
                  <a:tcPr marL="112332" marR="112332" marT="56166" marB="56166"/>
                </a:tc>
                <a:tc>
                  <a:txBody>
                    <a:bodyPr/>
                    <a:lstStyle/>
                    <a:p>
                      <a:r>
                        <a:rPr lang="en-GB" sz="1800" dirty="0" smtClean="0">
                          <a:latin typeface="Arial" pitchFamily="34" charset="0"/>
                          <a:cs typeface="Arial" pitchFamily="34" charset="0"/>
                        </a:rPr>
                        <a:t>1991</a:t>
                      </a:r>
                      <a:endParaRPr lang="en-GB" sz="1800" dirty="0">
                        <a:latin typeface="Arial" pitchFamily="34" charset="0"/>
                        <a:cs typeface="Arial" pitchFamily="34" charset="0"/>
                      </a:endParaRPr>
                    </a:p>
                  </a:txBody>
                  <a:tcPr marL="112332" marR="112332" marT="56166" marB="56166"/>
                </a:tc>
              </a:tr>
              <a:tr h="455570">
                <a:tc>
                  <a:txBody>
                    <a:bodyPr/>
                    <a:lstStyle/>
                    <a:p>
                      <a:r>
                        <a:rPr lang="en-GB" sz="1800" dirty="0" smtClean="0">
                          <a:latin typeface="Arial" pitchFamily="34" charset="0"/>
                          <a:cs typeface="Arial" pitchFamily="34" charset="0"/>
                        </a:rPr>
                        <a:t>Dungeness</a:t>
                      </a:r>
                      <a:r>
                        <a:rPr lang="en-GB" sz="1800" baseline="0" dirty="0" smtClean="0">
                          <a:latin typeface="Arial" pitchFamily="34" charset="0"/>
                          <a:cs typeface="Arial" pitchFamily="34" charset="0"/>
                        </a:rPr>
                        <a:t> A</a:t>
                      </a:r>
                      <a:endParaRPr lang="en-GB" sz="1800" dirty="0">
                        <a:latin typeface="Arial" pitchFamily="34" charset="0"/>
                        <a:cs typeface="Arial" pitchFamily="34" charset="0"/>
                      </a:endParaRPr>
                    </a:p>
                  </a:txBody>
                  <a:tcPr marL="112332" marR="112332" marT="56166" marB="56166"/>
                </a:tc>
                <a:tc>
                  <a:txBody>
                    <a:bodyPr/>
                    <a:lstStyle/>
                    <a:p>
                      <a:r>
                        <a:rPr lang="en-GB" sz="1800" dirty="0" err="1" smtClean="0">
                          <a:latin typeface="Arial" pitchFamily="34" charset="0"/>
                          <a:cs typeface="Arial" pitchFamily="34" charset="0"/>
                        </a:rPr>
                        <a:t>Magnox</a:t>
                      </a:r>
                      <a:endParaRPr lang="en-GB" sz="1800" dirty="0">
                        <a:latin typeface="Arial" pitchFamily="34" charset="0"/>
                        <a:cs typeface="Arial" pitchFamily="34" charset="0"/>
                      </a:endParaRPr>
                    </a:p>
                  </a:txBody>
                  <a:tcPr marL="112332" marR="112332" marT="56166" marB="56166"/>
                </a:tc>
                <a:tc>
                  <a:txBody>
                    <a:bodyPr/>
                    <a:lstStyle/>
                    <a:p>
                      <a:r>
                        <a:rPr lang="en-GB" sz="1800" dirty="0" smtClean="0">
                          <a:latin typeface="Arial" pitchFamily="34" charset="0"/>
                          <a:cs typeface="Arial" pitchFamily="34" charset="0"/>
                        </a:rPr>
                        <a:t>450</a:t>
                      </a:r>
                      <a:endParaRPr lang="en-GB" sz="1800" dirty="0">
                        <a:latin typeface="Arial" pitchFamily="34" charset="0"/>
                        <a:cs typeface="Arial" pitchFamily="34" charset="0"/>
                      </a:endParaRPr>
                    </a:p>
                  </a:txBody>
                  <a:tcPr marL="112332" marR="112332" marT="56166" marB="56166"/>
                </a:tc>
                <a:tc>
                  <a:txBody>
                    <a:bodyPr/>
                    <a:lstStyle/>
                    <a:p>
                      <a:r>
                        <a:rPr lang="en-GB" sz="1800" dirty="0" smtClean="0">
                          <a:latin typeface="Arial" pitchFamily="34" charset="0"/>
                          <a:cs typeface="Arial" pitchFamily="34" charset="0"/>
                        </a:rPr>
                        <a:t>1965</a:t>
                      </a:r>
                      <a:endParaRPr lang="en-GB" sz="1800" dirty="0">
                        <a:latin typeface="Arial" pitchFamily="34" charset="0"/>
                        <a:cs typeface="Arial" pitchFamily="34" charset="0"/>
                      </a:endParaRPr>
                    </a:p>
                  </a:txBody>
                  <a:tcPr marL="112332" marR="112332" marT="56166" marB="56166"/>
                </a:tc>
                <a:tc>
                  <a:txBody>
                    <a:bodyPr/>
                    <a:lstStyle/>
                    <a:p>
                      <a:r>
                        <a:rPr lang="en-GB" sz="1800" dirty="0" smtClean="0">
                          <a:latin typeface="Arial" pitchFamily="34" charset="0"/>
                          <a:cs typeface="Arial" pitchFamily="34" charset="0"/>
                        </a:rPr>
                        <a:t>2006</a:t>
                      </a:r>
                      <a:endParaRPr lang="en-GB" sz="1800" dirty="0">
                        <a:latin typeface="Arial" pitchFamily="34" charset="0"/>
                        <a:cs typeface="Arial" pitchFamily="34" charset="0"/>
                      </a:endParaRPr>
                    </a:p>
                  </a:txBody>
                  <a:tcPr marL="112332" marR="112332" marT="56166" marB="56166"/>
                </a:tc>
              </a:tr>
              <a:tr h="455570">
                <a:tc>
                  <a:txBody>
                    <a:bodyPr/>
                    <a:lstStyle/>
                    <a:p>
                      <a:r>
                        <a:rPr lang="en-GB" sz="1800" dirty="0" smtClean="0">
                          <a:latin typeface="Arial" pitchFamily="34" charset="0"/>
                          <a:cs typeface="Arial" pitchFamily="34" charset="0"/>
                        </a:rPr>
                        <a:t>Sizewell</a:t>
                      </a:r>
                      <a:r>
                        <a:rPr lang="en-GB" sz="1800" baseline="0" dirty="0" smtClean="0">
                          <a:latin typeface="Arial" pitchFamily="34" charset="0"/>
                          <a:cs typeface="Arial" pitchFamily="34" charset="0"/>
                        </a:rPr>
                        <a:t> A</a:t>
                      </a:r>
                      <a:endParaRPr lang="en-GB" sz="1800" dirty="0">
                        <a:latin typeface="Arial" pitchFamily="34" charset="0"/>
                        <a:cs typeface="Arial" pitchFamily="34" charset="0"/>
                      </a:endParaRPr>
                    </a:p>
                  </a:txBody>
                  <a:tcPr marL="112332" marR="112332" marT="56166" marB="56166"/>
                </a:tc>
                <a:tc>
                  <a:txBody>
                    <a:bodyPr/>
                    <a:lstStyle/>
                    <a:p>
                      <a:r>
                        <a:rPr lang="en-GB" sz="1800" dirty="0" err="1" smtClean="0">
                          <a:latin typeface="Arial" pitchFamily="34" charset="0"/>
                          <a:cs typeface="Arial" pitchFamily="34" charset="0"/>
                        </a:rPr>
                        <a:t>Magnox</a:t>
                      </a:r>
                      <a:endParaRPr lang="en-GB" sz="1800" dirty="0">
                        <a:latin typeface="Arial" pitchFamily="34" charset="0"/>
                        <a:cs typeface="Arial" pitchFamily="34" charset="0"/>
                      </a:endParaRPr>
                    </a:p>
                  </a:txBody>
                  <a:tcPr marL="112332" marR="112332" marT="56166" marB="56166"/>
                </a:tc>
                <a:tc>
                  <a:txBody>
                    <a:bodyPr/>
                    <a:lstStyle/>
                    <a:p>
                      <a:r>
                        <a:rPr lang="en-GB" sz="1800" dirty="0" smtClean="0">
                          <a:latin typeface="Arial" pitchFamily="34" charset="0"/>
                          <a:cs typeface="Arial" pitchFamily="34" charset="0"/>
                        </a:rPr>
                        <a:t>420</a:t>
                      </a:r>
                      <a:endParaRPr lang="en-GB" sz="1800" dirty="0">
                        <a:latin typeface="Arial" pitchFamily="34" charset="0"/>
                        <a:cs typeface="Arial" pitchFamily="34" charset="0"/>
                      </a:endParaRPr>
                    </a:p>
                  </a:txBody>
                  <a:tcPr marL="112332" marR="112332" marT="56166" marB="56166"/>
                </a:tc>
                <a:tc>
                  <a:txBody>
                    <a:bodyPr/>
                    <a:lstStyle/>
                    <a:p>
                      <a:r>
                        <a:rPr lang="en-GB" sz="1800" dirty="0" smtClean="0">
                          <a:latin typeface="Arial" pitchFamily="34" charset="0"/>
                          <a:cs typeface="Arial" pitchFamily="34" charset="0"/>
                        </a:rPr>
                        <a:t>1966</a:t>
                      </a:r>
                      <a:endParaRPr lang="en-GB" sz="1800" dirty="0">
                        <a:latin typeface="Arial" pitchFamily="34" charset="0"/>
                        <a:cs typeface="Arial" pitchFamily="34" charset="0"/>
                      </a:endParaRPr>
                    </a:p>
                  </a:txBody>
                  <a:tcPr marL="112332" marR="112332" marT="56166" marB="56166"/>
                </a:tc>
                <a:tc>
                  <a:txBody>
                    <a:bodyPr/>
                    <a:lstStyle/>
                    <a:p>
                      <a:r>
                        <a:rPr lang="en-GB" sz="1800" dirty="0" smtClean="0">
                          <a:latin typeface="Arial" pitchFamily="34" charset="0"/>
                          <a:cs typeface="Arial" pitchFamily="34" charset="0"/>
                        </a:rPr>
                        <a:t>2006</a:t>
                      </a:r>
                      <a:endParaRPr lang="en-GB" sz="1800" dirty="0">
                        <a:latin typeface="Arial" pitchFamily="34" charset="0"/>
                        <a:cs typeface="Arial" pitchFamily="34" charset="0"/>
                      </a:endParaRPr>
                    </a:p>
                  </a:txBody>
                  <a:tcPr marL="112332" marR="112332" marT="56166" marB="56166"/>
                </a:tc>
              </a:tr>
              <a:tr h="455570">
                <a:tc>
                  <a:txBody>
                    <a:bodyPr/>
                    <a:lstStyle/>
                    <a:p>
                      <a:r>
                        <a:rPr lang="en-GB" sz="1800" dirty="0" err="1" smtClean="0">
                          <a:latin typeface="Arial" pitchFamily="34" charset="0"/>
                          <a:cs typeface="Arial" pitchFamily="34" charset="0"/>
                        </a:rPr>
                        <a:t>Oldbury</a:t>
                      </a:r>
                      <a:endParaRPr lang="en-GB" sz="1800" dirty="0">
                        <a:latin typeface="Arial" pitchFamily="34" charset="0"/>
                        <a:cs typeface="Arial" pitchFamily="34" charset="0"/>
                      </a:endParaRPr>
                    </a:p>
                  </a:txBody>
                  <a:tcPr marL="112332" marR="112332" marT="56166" marB="56166"/>
                </a:tc>
                <a:tc>
                  <a:txBody>
                    <a:bodyPr/>
                    <a:lstStyle/>
                    <a:p>
                      <a:r>
                        <a:rPr lang="en-GB" sz="1800" dirty="0" err="1" smtClean="0">
                          <a:latin typeface="Arial" pitchFamily="34" charset="0"/>
                          <a:cs typeface="Arial" pitchFamily="34" charset="0"/>
                        </a:rPr>
                        <a:t>Magnox</a:t>
                      </a:r>
                      <a:endParaRPr lang="en-GB" sz="1800" dirty="0">
                        <a:latin typeface="Arial" pitchFamily="34" charset="0"/>
                        <a:cs typeface="Arial" pitchFamily="34" charset="0"/>
                      </a:endParaRPr>
                    </a:p>
                  </a:txBody>
                  <a:tcPr marL="112332" marR="112332" marT="56166" marB="56166"/>
                </a:tc>
                <a:tc>
                  <a:txBody>
                    <a:bodyPr/>
                    <a:lstStyle/>
                    <a:p>
                      <a:r>
                        <a:rPr lang="en-GB" sz="1800" dirty="0" smtClean="0">
                          <a:latin typeface="Arial" pitchFamily="34" charset="0"/>
                          <a:cs typeface="Arial" pitchFamily="34" charset="0"/>
                        </a:rPr>
                        <a:t>434</a:t>
                      </a:r>
                      <a:endParaRPr lang="en-GB" sz="1800" dirty="0">
                        <a:latin typeface="Arial" pitchFamily="34" charset="0"/>
                        <a:cs typeface="Arial" pitchFamily="34" charset="0"/>
                      </a:endParaRPr>
                    </a:p>
                  </a:txBody>
                  <a:tcPr marL="112332" marR="112332" marT="56166" marB="56166"/>
                </a:tc>
                <a:tc>
                  <a:txBody>
                    <a:bodyPr/>
                    <a:lstStyle/>
                    <a:p>
                      <a:r>
                        <a:rPr lang="en-GB" sz="1800" dirty="0" smtClean="0">
                          <a:latin typeface="Arial" pitchFamily="34" charset="0"/>
                          <a:cs typeface="Arial" pitchFamily="34" charset="0"/>
                        </a:rPr>
                        <a:t>1968</a:t>
                      </a:r>
                      <a:endParaRPr lang="en-GB" sz="1800" dirty="0">
                        <a:latin typeface="Arial" pitchFamily="34" charset="0"/>
                        <a:cs typeface="Arial" pitchFamily="34" charset="0"/>
                      </a:endParaRPr>
                    </a:p>
                  </a:txBody>
                  <a:tcPr marL="112332" marR="112332" marT="56166" marB="56166"/>
                </a:tc>
                <a:tc>
                  <a:txBody>
                    <a:bodyPr/>
                    <a:lstStyle/>
                    <a:p>
                      <a:r>
                        <a:rPr lang="en-GB" sz="1800" dirty="0" smtClean="0">
                          <a:latin typeface="Arial" pitchFamily="34" charset="0"/>
                          <a:cs typeface="Arial" pitchFamily="34" charset="0"/>
                        </a:rPr>
                        <a:t>2012</a:t>
                      </a:r>
                      <a:endParaRPr lang="en-GB" sz="1800" dirty="0">
                        <a:latin typeface="Arial" pitchFamily="34" charset="0"/>
                        <a:cs typeface="Arial" pitchFamily="34" charset="0"/>
                      </a:endParaRPr>
                    </a:p>
                  </a:txBody>
                  <a:tcPr marL="112332" marR="112332" marT="56166" marB="56166"/>
                </a:tc>
              </a:tr>
            </a:tbl>
          </a:graphicData>
        </a:graphic>
      </p:graphicFrame>
      <p:sp>
        <p:nvSpPr>
          <p:cNvPr id="3" name="TextBox 2"/>
          <p:cNvSpPr txBox="1"/>
          <p:nvPr/>
        </p:nvSpPr>
        <p:spPr>
          <a:xfrm>
            <a:off x="3130966" y="142852"/>
            <a:ext cx="5761514" cy="461665"/>
          </a:xfrm>
          <a:prstGeom prst="rect">
            <a:avLst/>
          </a:prstGeom>
          <a:noFill/>
        </p:spPr>
        <p:txBody>
          <a:bodyPr wrap="none" rtlCol="0">
            <a:spAutoFit/>
          </a:bodyPr>
          <a:lstStyle/>
          <a:p>
            <a:r>
              <a:rPr lang="en-GB" sz="2400" b="1" dirty="0" smtClean="0">
                <a:latin typeface="Arial" pitchFamily="34" charset="0"/>
                <a:cs typeface="Arial" pitchFamily="34" charset="0"/>
              </a:rPr>
              <a:t>Nuclear Power Reactors Retired in UK</a:t>
            </a:r>
            <a:endParaRPr lang="en-US" sz="2400" b="1" dirty="0">
              <a:latin typeface="Arial" pitchFamily="34" charset="0"/>
              <a:cs typeface="Arial" pitchFamily="34" charset="0"/>
            </a:endParaRPr>
          </a:p>
        </p:txBody>
      </p:sp>
    </p:spTree>
  </p:cSld>
  <p:clrMapOvr>
    <a:masterClrMapping/>
  </p:clrMapOvr>
  <p:transition spd="med">
    <p:wipe dir="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64290" y="142852"/>
            <a:ext cx="4628190" cy="461665"/>
          </a:xfrm>
          <a:prstGeom prst="rect">
            <a:avLst/>
          </a:prstGeom>
          <a:noFill/>
        </p:spPr>
        <p:txBody>
          <a:bodyPr wrap="none" rtlCol="0">
            <a:spAutoFit/>
          </a:bodyPr>
          <a:lstStyle/>
          <a:p>
            <a:r>
              <a:rPr lang="en-GB" sz="2400" b="1" dirty="0" smtClean="0">
                <a:latin typeface="Arial" pitchFamily="34" charset="0"/>
                <a:cs typeface="Arial" pitchFamily="34" charset="0"/>
              </a:rPr>
              <a:t>Future of Nuclear Power in UK</a:t>
            </a:r>
            <a:endParaRPr lang="en-US" sz="2400" b="1" dirty="0">
              <a:latin typeface="Arial" pitchFamily="34" charset="0"/>
              <a:cs typeface="Arial" pitchFamily="34" charset="0"/>
            </a:endParaRPr>
          </a:p>
        </p:txBody>
      </p:sp>
      <p:sp>
        <p:nvSpPr>
          <p:cNvPr id="3" name="TextBox 2"/>
          <p:cNvSpPr txBox="1"/>
          <p:nvPr/>
        </p:nvSpPr>
        <p:spPr>
          <a:xfrm>
            <a:off x="611560" y="1412776"/>
            <a:ext cx="7776864" cy="4247317"/>
          </a:xfrm>
          <a:prstGeom prst="rect">
            <a:avLst/>
          </a:prstGeom>
          <a:noFill/>
        </p:spPr>
        <p:txBody>
          <a:bodyPr wrap="square" rtlCol="0">
            <a:spAutoFit/>
          </a:bodyPr>
          <a:lstStyle/>
          <a:p>
            <a:r>
              <a:rPr lang="en-GB" dirty="0" smtClean="0">
                <a:latin typeface="Arial" pitchFamily="34" charset="0"/>
                <a:cs typeface="Arial" pitchFamily="34" charset="0"/>
              </a:rPr>
              <a:t>November 2009 UK government identified 10 nuclear sites for future reactors, reduced to 8 in 2010:</a:t>
            </a:r>
          </a:p>
          <a:p>
            <a:endParaRPr lang="en-GB" dirty="0" smtClean="0">
              <a:latin typeface="Arial" pitchFamily="34" charset="0"/>
              <a:cs typeface="Arial" pitchFamily="34" charset="0"/>
            </a:endParaRPr>
          </a:p>
          <a:p>
            <a:pPr marL="354013" indent="-354013">
              <a:lnSpc>
                <a:spcPct val="150000"/>
              </a:lnSpc>
              <a:buBlip>
                <a:blip r:embed="rId2"/>
              </a:buBlip>
            </a:pPr>
            <a:r>
              <a:rPr lang="en-GB" dirty="0" err="1" smtClean="0">
                <a:latin typeface="Arial" pitchFamily="34" charset="0"/>
                <a:cs typeface="Arial" pitchFamily="34" charset="0"/>
              </a:rPr>
              <a:t>Bradwell</a:t>
            </a:r>
            <a:r>
              <a:rPr lang="en-GB" dirty="0" smtClean="0">
                <a:latin typeface="Arial" pitchFamily="34" charset="0"/>
                <a:cs typeface="Arial" pitchFamily="34" charset="0"/>
              </a:rPr>
              <a:t> in Essex</a:t>
            </a:r>
          </a:p>
          <a:p>
            <a:pPr marL="354013" indent="-354013">
              <a:lnSpc>
                <a:spcPct val="150000"/>
              </a:lnSpc>
              <a:buBlip>
                <a:blip r:embed="rId2"/>
              </a:buBlip>
            </a:pPr>
            <a:r>
              <a:rPr lang="en-GB" dirty="0" err="1" smtClean="0">
                <a:latin typeface="Arial" pitchFamily="34" charset="0"/>
                <a:cs typeface="Arial" pitchFamily="34" charset="0"/>
              </a:rPr>
              <a:t>Sellafield</a:t>
            </a:r>
            <a:r>
              <a:rPr lang="en-GB" dirty="0" smtClean="0">
                <a:latin typeface="Arial" pitchFamily="34" charset="0"/>
                <a:cs typeface="Arial" pitchFamily="34" charset="0"/>
              </a:rPr>
              <a:t> in Cumbria</a:t>
            </a:r>
          </a:p>
          <a:p>
            <a:pPr marL="354013" indent="-354013">
              <a:lnSpc>
                <a:spcPct val="150000"/>
              </a:lnSpc>
              <a:buBlip>
                <a:blip r:embed="rId2"/>
              </a:buBlip>
            </a:pPr>
            <a:r>
              <a:rPr lang="en-GB" dirty="0" smtClean="0">
                <a:latin typeface="Arial" pitchFamily="34" charset="0"/>
                <a:cs typeface="Arial" pitchFamily="34" charset="0"/>
              </a:rPr>
              <a:t>Hartlepool ion County Durham</a:t>
            </a:r>
          </a:p>
          <a:p>
            <a:pPr marL="354013" indent="-354013">
              <a:lnSpc>
                <a:spcPct val="150000"/>
              </a:lnSpc>
              <a:buBlip>
                <a:blip r:embed="rId2"/>
              </a:buBlip>
            </a:pPr>
            <a:r>
              <a:rPr lang="en-GB" dirty="0" err="1" smtClean="0">
                <a:latin typeface="Arial" pitchFamily="34" charset="0"/>
                <a:cs typeface="Arial" pitchFamily="34" charset="0"/>
              </a:rPr>
              <a:t>Heysham</a:t>
            </a:r>
            <a:r>
              <a:rPr lang="en-GB" dirty="0" smtClean="0">
                <a:latin typeface="Arial" pitchFamily="34" charset="0"/>
                <a:cs typeface="Arial" pitchFamily="34" charset="0"/>
              </a:rPr>
              <a:t> in Lancashire</a:t>
            </a:r>
          </a:p>
          <a:p>
            <a:pPr marL="354013" indent="-354013">
              <a:lnSpc>
                <a:spcPct val="150000"/>
              </a:lnSpc>
              <a:buBlip>
                <a:blip r:embed="rId2"/>
              </a:buBlip>
            </a:pPr>
            <a:r>
              <a:rPr lang="en-GB" dirty="0" err="1" smtClean="0">
                <a:latin typeface="Arial" pitchFamily="34" charset="0"/>
                <a:cs typeface="Arial" pitchFamily="34" charset="0"/>
              </a:rPr>
              <a:t>Hinkley</a:t>
            </a:r>
            <a:r>
              <a:rPr lang="en-GB" dirty="0" smtClean="0">
                <a:latin typeface="Arial" pitchFamily="34" charset="0"/>
                <a:cs typeface="Arial" pitchFamily="34" charset="0"/>
              </a:rPr>
              <a:t> Point in Somerset</a:t>
            </a:r>
          </a:p>
          <a:p>
            <a:pPr marL="354013" indent="-354013">
              <a:lnSpc>
                <a:spcPct val="150000"/>
              </a:lnSpc>
              <a:buBlip>
                <a:blip r:embed="rId2"/>
              </a:buBlip>
            </a:pPr>
            <a:r>
              <a:rPr lang="en-GB" dirty="0" err="1" smtClean="0">
                <a:latin typeface="Arial" pitchFamily="34" charset="0"/>
                <a:cs typeface="Arial" pitchFamily="34" charset="0"/>
              </a:rPr>
              <a:t>Oldbury</a:t>
            </a:r>
            <a:r>
              <a:rPr lang="en-GB" dirty="0" smtClean="0">
                <a:latin typeface="Arial" pitchFamily="34" charset="0"/>
                <a:cs typeface="Arial" pitchFamily="34" charset="0"/>
              </a:rPr>
              <a:t> in Gloucestershire</a:t>
            </a:r>
          </a:p>
          <a:p>
            <a:pPr marL="354013" indent="-354013">
              <a:lnSpc>
                <a:spcPct val="150000"/>
              </a:lnSpc>
              <a:buBlip>
                <a:blip r:embed="rId2"/>
              </a:buBlip>
            </a:pPr>
            <a:r>
              <a:rPr lang="en-GB" dirty="0" smtClean="0">
                <a:latin typeface="Arial" pitchFamily="34" charset="0"/>
                <a:cs typeface="Arial" pitchFamily="34" charset="0"/>
              </a:rPr>
              <a:t>Sizewell in Suffolk</a:t>
            </a:r>
          </a:p>
          <a:p>
            <a:pPr marL="354013" indent="-354013">
              <a:lnSpc>
                <a:spcPct val="150000"/>
              </a:lnSpc>
              <a:buBlip>
                <a:blip r:embed="rId2"/>
              </a:buBlip>
            </a:pPr>
            <a:r>
              <a:rPr lang="en-GB" dirty="0" err="1" smtClean="0">
                <a:latin typeface="Arial" pitchFamily="34" charset="0"/>
                <a:cs typeface="Arial" pitchFamily="34" charset="0"/>
              </a:rPr>
              <a:t>Wyfla</a:t>
            </a:r>
            <a:r>
              <a:rPr lang="en-GB" dirty="0" smtClean="0">
                <a:latin typeface="Arial" pitchFamily="34" charset="0"/>
                <a:cs typeface="Arial" pitchFamily="34" charset="0"/>
              </a:rPr>
              <a:t> in North Wales</a:t>
            </a:r>
            <a:endParaRPr lang="en-GB" dirty="0">
              <a:latin typeface="Arial" pitchFamily="34" charset="0"/>
              <a:cs typeface="Arial" pitchFamily="34" charset="0"/>
            </a:endParaRPr>
          </a:p>
        </p:txBody>
      </p:sp>
      <p:pic>
        <p:nvPicPr>
          <p:cNvPr id="1026" name="Picture 2" descr="http://news.bbc.co.uk/nol/shared/spl/hi/guides/456900/456932/img/1199875220.gif"/>
          <p:cNvPicPr>
            <a:picLocks noChangeAspect="1" noChangeArrowheads="1"/>
          </p:cNvPicPr>
          <p:nvPr/>
        </p:nvPicPr>
        <p:blipFill>
          <a:blip r:embed="rId3" cstate="print"/>
          <a:srcRect/>
          <a:stretch>
            <a:fillRect/>
          </a:stretch>
        </p:blipFill>
        <p:spPr bwMode="auto">
          <a:xfrm>
            <a:off x="4932040" y="1844824"/>
            <a:ext cx="3976394" cy="4307760"/>
          </a:xfrm>
          <a:prstGeom prst="rect">
            <a:avLst/>
          </a:prstGeom>
          <a:noFill/>
        </p:spPr>
      </p:pic>
    </p:spTree>
  </p:cSld>
  <p:clrMapOvr>
    <a:masterClrMapping/>
  </p:clrMapOvr>
  <p:transition spd="med">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214678" y="-71462"/>
            <a:ext cx="5643602" cy="830997"/>
          </a:xfrm>
          <a:prstGeom prst="rect">
            <a:avLst/>
          </a:prstGeom>
          <a:noFill/>
        </p:spPr>
        <p:txBody>
          <a:bodyPr wrap="square" rtlCol="0">
            <a:spAutoFit/>
          </a:bodyPr>
          <a:lstStyle/>
          <a:p>
            <a:pPr algn="r"/>
            <a:r>
              <a:rPr lang="en-GB" sz="2400" dirty="0" smtClean="0">
                <a:latin typeface="Arial" pitchFamily="34" charset="0"/>
                <a:cs typeface="Arial" pitchFamily="34" charset="0"/>
              </a:rPr>
              <a:t>Nuclear energy consumption by region 2011</a:t>
            </a:r>
            <a:endParaRPr lang="en-US" sz="2400" dirty="0">
              <a:latin typeface="Arial" pitchFamily="34" charset="0"/>
              <a:cs typeface="Arial" pitchFamily="34" charset="0"/>
            </a:endParaRPr>
          </a:p>
        </p:txBody>
      </p:sp>
      <p:sp>
        <p:nvSpPr>
          <p:cNvPr id="6" name="Footer Placeholder 4"/>
          <p:cNvSpPr txBox="1">
            <a:spLocks/>
          </p:cNvSpPr>
          <p:nvPr/>
        </p:nvSpPr>
        <p:spPr>
          <a:xfrm>
            <a:off x="6500936" y="5805264"/>
            <a:ext cx="253556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smtClean="0">
                <a:ln>
                  <a:noFill/>
                </a:ln>
                <a:solidFill>
                  <a:schemeClr val="tx1"/>
                </a:solidFill>
                <a:effectLst/>
                <a:uLnTx/>
                <a:uFillTx/>
                <a:latin typeface="Arial" pitchFamily="34" charset="0"/>
                <a:cs typeface="Arial" pitchFamily="34" charset="0"/>
              </a:rPr>
              <a:t>BP Statistical Review of World Energy 2012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smtClean="0">
                <a:ln>
                  <a:noFill/>
                </a:ln>
                <a:solidFill>
                  <a:schemeClr val="tx1"/>
                </a:solidFill>
                <a:effectLst/>
                <a:uLnTx/>
                <a:uFillTx/>
                <a:latin typeface="Arial" pitchFamily="34" charset="0"/>
                <a:cs typeface="Arial" pitchFamily="34" charset="0"/>
              </a:rPr>
              <a:t>© BP 2012</a:t>
            </a:r>
            <a:endParaRPr kumimoji="0" lang="en-GB" sz="1000" b="0" i="0" u="none" strike="noStrike" kern="1200" cap="none" spc="0" normalizeH="0" baseline="0" noProof="0" dirty="0">
              <a:ln>
                <a:noFill/>
              </a:ln>
              <a:solidFill>
                <a:schemeClr val="tx1"/>
              </a:solidFill>
              <a:effectLst/>
              <a:uLnTx/>
              <a:uFillTx/>
              <a:latin typeface="Arial" pitchFamily="34" charset="0"/>
              <a:cs typeface="Arial" pitchFamily="34" charset="0"/>
            </a:endParaRPr>
          </a:p>
        </p:txBody>
      </p:sp>
      <p:pic>
        <p:nvPicPr>
          <p:cNvPr id="7" name="Content Placeholder 7" descr="NUCA.bmp"/>
          <p:cNvPicPr>
            <a:picLocks noChangeAspect="1"/>
          </p:cNvPicPr>
          <p:nvPr/>
        </p:nvPicPr>
        <p:blipFill>
          <a:blip r:embed="rId2" cstate="print"/>
          <a:stretch>
            <a:fillRect/>
          </a:stretch>
        </p:blipFill>
        <p:spPr>
          <a:xfrm>
            <a:off x="2592248" y="785761"/>
            <a:ext cx="4067984" cy="5451551"/>
          </a:xfrm>
          <a:prstGeom prst="rect">
            <a:avLst/>
          </a:prstGeom>
        </p:spPr>
      </p:pic>
    </p:spTree>
  </p:cSld>
  <p:clrMapOvr>
    <a:masterClrMapping/>
  </p:clrMapOvr>
  <p:transition spd="med">
    <p:wipe dir="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2844" y="6448032"/>
            <a:ext cx="6522106" cy="338554"/>
          </a:xfrm>
          <a:prstGeom prst="rect">
            <a:avLst/>
          </a:prstGeom>
          <a:noFill/>
        </p:spPr>
        <p:txBody>
          <a:bodyPr wrap="none" rtlCol="0">
            <a:spAutoFit/>
          </a:bodyPr>
          <a:lstStyle/>
          <a:p>
            <a:r>
              <a:rPr lang="en-GB" sz="1600" b="1" dirty="0" smtClean="0">
                <a:solidFill>
                  <a:schemeClr val="bg1">
                    <a:lumMod val="50000"/>
                  </a:schemeClr>
                </a:solidFill>
                <a:latin typeface="Arial" pitchFamily="34" charset="0"/>
                <a:cs typeface="Arial" pitchFamily="34" charset="0"/>
              </a:rPr>
              <a:t>EG5066  Energy Technologies: current issues &amp; future directions</a:t>
            </a:r>
            <a:endParaRPr lang="en-US" sz="1600" b="1" dirty="0">
              <a:solidFill>
                <a:schemeClr val="bg1">
                  <a:lumMod val="50000"/>
                </a:schemeClr>
              </a:solidFill>
              <a:latin typeface="Arial" pitchFamily="34" charset="0"/>
              <a:cs typeface="Arial" pitchFamily="34" charset="0"/>
            </a:endParaRPr>
          </a:p>
        </p:txBody>
      </p:sp>
      <p:cxnSp>
        <p:nvCxnSpPr>
          <p:cNvPr id="3" name="Straight Connector 2"/>
          <p:cNvCxnSpPr/>
          <p:nvPr/>
        </p:nvCxnSpPr>
        <p:spPr>
          <a:xfrm>
            <a:off x="0" y="6286520"/>
            <a:ext cx="91440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0" y="714356"/>
            <a:ext cx="91440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7" name="Picture 8" descr="Photograph of Diablo Canyon 2"/>
          <p:cNvPicPr>
            <a:picLocks noChangeAspect="1" noChangeArrowheads="1"/>
          </p:cNvPicPr>
          <p:nvPr/>
        </p:nvPicPr>
        <p:blipFill>
          <a:blip r:embed="rId2" cstate="print"/>
          <a:srcRect/>
          <a:stretch>
            <a:fillRect/>
          </a:stretch>
        </p:blipFill>
        <p:spPr bwMode="auto">
          <a:xfrm>
            <a:off x="728678" y="857232"/>
            <a:ext cx="3500462" cy="2604345"/>
          </a:xfrm>
          <a:prstGeom prst="rect">
            <a:avLst/>
          </a:prstGeom>
          <a:noFill/>
        </p:spPr>
      </p:pic>
      <p:pic>
        <p:nvPicPr>
          <p:cNvPr id="13" name="Picture 2" descr="http://upload.wikimedia.org/wikipedia/commons/thumb/4/4c/CANDU_at_Qinshan.jpg/400px-CANDU_at_Qinshan.jpg">
            <a:hlinkClick r:id="rId3" tooltip="Qinshan Phase III Units 1 &amp; 2, located in Zhejiang China (30.436 N 120.958 E): Two CANDU 6 reactors, designed by Atomic Energy of Canada Limited (AECL), owned and operated by the Third Qinshan Nuclear Power Company Limited.  Photo courtesy of AECL."/>
          </p:cNvPr>
          <p:cNvPicPr>
            <a:picLocks noChangeAspect="1" noChangeArrowheads="1"/>
          </p:cNvPicPr>
          <p:nvPr/>
        </p:nvPicPr>
        <p:blipFill>
          <a:blip r:embed="rId4" cstate="print"/>
          <a:srcRect/>
          <a:stretch>
            <a:fillRect/>
          </a:stretch>
        </p:blipFill>
        <p:spPr bwMode="auto">
          <a:xfrm>
            <a:off x="4964908" y="911560"/>
            <a:ext cx="3571900" cy="2495688"/>
          </a:xfrm>
          <a:prstGeom prst="rect">
            <a:avLst/>
          </a:prstGeom>
          <a:noFill/>
        </p:spPr>
      </p:pic>
      <p:pic>
        <p:nvPicPr>
          <p:cNvPr id="20" name="Picture 6" descr="http://upload.wikimedia.org/wikipedia/commons/thumb/6/6a/Chernobyl_Nuclear_Power_Plant.jpg/250px-Chernobyl_Nuclear_Power_Plant.jpg">
            <a:hlinkClick r:id="rId5" tooltip="Fourth reactor"/>
          </p:cNvPr>
          <p:cNvPicPr>
            <a:picLocks noChangeAspect="1" noChangeArrowheads="1"/>
          </p:cNvPicPr>
          <p:nvPr/>
        </p:nvPicPr>
        <p:blipFill>
          <a:blip r:embed="rId6" cstate="print"/>
          <a:srcRect/>
          <a:stretch>
            <a:fillRect/>
          </a:stretch>
        </p:blipFill>
        <p:spPr bwMode="auto">
          <a:xfrm>
            <a:off x="714348" y="3643314"/>
            <a:ext cx="3529122" cy="2357454"/>
          </a:xfrm>
          <a:prstGeom prst="rect">
            <a:avLst/>
          </a:prstGeom>
          <a:noFill/>
        </p:spPr>
      </p:pic>
      <p:pic>
        <p:nvPicPr>
          <p:cNvPr id="22" name="Picture 4" descr="http://upload.wikimedia.org/wikipedia/commons/thumb/7/76/Superph%C3%A9nix.jpg/250px-Superph%C3%A9nix.jpg">
            <a:hlinkClick r:id="rId7" tooltip="The Superphenix power plant."/>
          </p:cNvPr>
          <p:cNvPicPr>
            <a:picLocks noChangeAspect="1" noChangeArrowheads="1"/>
          </p:cNvPicPr>
          <p:nvPr/>
        </p:nvPicPr>
        <p:blipFill>
          <a:blip r:embed="rId8" cstate="print"/>
          <a:srcRect/>
          <a:stretch>
            <a:fillRect/>
          </a:stretch>
        </p:blipFill>
        <p:spPr bwMode="auto">
          <a:xfrm>
            <a:off x="4964909" y="3643314"/>
            <a:ext cx="3571898" cy="2357454"/>
          </a:xfrm>
          <a:prstGeom prst="rect">
            <a:avLst/>
          </a:prstGeom>
          <a:noFill/>
        </p:spPr>
      </p:pic>
    </p:spTree>
  </p:cSld>
  <p:clrMapOvr>
    <a:masterClrMapping/>
  </p:clrMapOvr>
  <p:transition spd="med">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467543" y="1397000"/>
          <a:ext cx="8544622" cy="3819987"/>
        </p:xfrm>
        <a:graphic>
          <a:graphicData uri="http://schemas.openxmlformats.org/drawingml/2006/table">
            <a:tbl>
              <a:tblPr firstRow="1" bandRow="1">
                <a:tableStyleId>{5C22544A-7EE6-4342-B048-85BDC9FD1C3A}</a:tableStyleId>
              </a:tblPr>
              <a:tblGrid>
                <a:gridCol w="1901146"/>
                <a:gridCol w="1107246"/>
                <a:gridCol w="1107246"/>
                <a:gridCol w="1107246"/>
                <a:gridCol w="1107246"/>
                <a:gridCol w="1107246"/>
                <a:gridCol w="1107246"/>
              </a:tblGrid>
              <a:tr h="443021">
                <a:tc>
                  <a:txBody>
                    <a:bodyPr/>
                    <a:lstStyle/>
                    <a:p>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1965</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1975</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1985</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1995</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2005</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2010</a:t>
                      </a:r>
                      <a:endParaRPr lang="en-GB" sz="2000" dirty="0">
                        <a:latin typeface="Arial" pitchFamily="34" charset="0"/>
                        <a:cs typeface="Arial" pitchFamily="34" charset="0"/>
                      </a:endParaRPr>
                    </a:p>
                  </a:txBody>
                  <a:tcPr marL="109238" marR="109238" marT="54620" marB="54620"/>
                </a:tc>
              </a:tr>
              <a:tr h="443021">
                <a:tc>
                  <a:txBody>
                    <a:bodyPr/>
                    <a:lstStyle/>
                    <a:p>
                      <a:r>
                        <a:rPr lang="en-GB" sz="2000" dirty="0" smtClean="0">
                          <a:latin typeface="Arial" pitchFamily="34" charset="0"/>
                          <a:cs typeface="Arial" pitchFamily="34" charset="0"/>
                        </a:rPr>
                        <a:t>North America</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0.9</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43.8</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105.1</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184.5</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209.2</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213.8</a:t>
                      </a:r>
                      <a:endParaRPr lang="en-GB" sz="2000" dirty="0">
                        <a:latin typeface="Arial" pitchFamily="34" charset="0"/>
                        <a:cs typeface="Arial" pitchFamily="34" charset="0"/>
                      </a:endParaRPr>
                    </a:p>
                  </a:txBody>
                  <a:tcPr marL="109238" marR="109238" marT="54620" marB="54620"/>
                </a:tc>
              </a:tr>
              <a:tr h="443021">
                <a:tc>
                  <a:txBody>
                    <a:bodyPr/>
                    <a:lstStyle/>
                    <a:p>
                      <a:r>
                        <a:rPr lang="en-GB" sz="2000" dirty="0" smtClean="0">
                          <a:latin typeface="Arial" pitchFamily="34" charset="0"/>
                          <a:cs typeface="Arial" pitchFamily="34" charset="0"/>
                        </a:rPr>
                        <a:t>S &amp; C America</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0.5</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2.1</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2.2</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3.7</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4.9</a:t>
                      </a:r>
                      <a:endParaRPr lang="en-GB" sz="2000" dirty="0">
                        <a:latin typeface="Arial" pitchFamily="34" charset="0"/>
                        <a:cs typeface="Arial" pitchFamily="34" charset="0"/>
                      </a:endParaRPr>
                    </a:p>
                  </a:txBody>
                  <a:tcPr marL="109238" marR="109238" marT="54620" marB="54620"/>
                </a:tc>
              </a:tr>
              <a:tr h="443021">
                <a:tc>
                  <a:txBody>
                    <a:bodyPr/>
                    <a:lstStyle/>
                    <a:p>
                      <a:r>
                        <a:rPr lang="en-GB" sz="2000" dirty="0" smtClean="0">
                          <a:latin typeface="Arial" pitchFamily="34" charset="0"/>
                          <a:cs typeface="Arial" pitchFamily="34" charset="0"/>
                        </a:rPr>
                        <a:t>Europe &amp; Eurasia</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4.9</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32.6</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181.1</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243.7</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286.3</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272.9</a:t>
                      </a:r>
                      <a:endParaRPr lang="en-GB" sz="2000" dirty="0">
                        <a:latin typeface="Arial" pitchFamily="34" charset="0"/>
                        <a:cs typeface="Arial" pitchFamily="34" charset="0"/>
                      </a:endParaRPr>
                    </a:p>
                  </a:txBody>
                  <a:tcPr marL="109238" marR="109238" marT="54620" marB="54620"/>
                </a:tc>
              </a:tr>
              <a:tr h="443021">
                <a:tc>
                  <a:txBody>
                    <a:bodyPr/>
                    <a:lstStyle/>
                    <a:p>
                      <a:r>
                        <a:rPr lang="en-GB" sz="2000" dirty="0" smtClean="0">
                          <a:latin typeface="Arial" pitchFamily="34" charset="0"/>
                          <a:cs typeface="Arial" pitchFamily="34" charset="0"/>
                        </a:rPr>
                        <a:t>Middle East</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a:t>
                      </a:r>
                      <a:endParaRPr lang="en-GB" sz="2000" dirty="0">
                        <a:latin typeface="Arial" pitchFamily="34" charset="0"/>
                        <a:cs typeface="Arial" pitchFamily="34" charset="0"/>
                      </a:endParaRPr>
                    </a:p>
                  </a:txBody>
                  <a:tcPr marL="109238" marR="109238" marT="54620" marB="54620"/>
                </a:tc>
              </a:tr>
              <a:tr h="443021">
                <a:tc>
                  <a:txBody>
                    <a:bodyPr/>
                    <a:lstStyle/>
                    <a:p>
                      <a:r>
                        <a:rPr lang="en-GB" sz="2000" dirty="0" smtClean="0">
                          <a:latin typeface="Arial" pitchFamily="34" charset="0"/>
                          <a:cs typeface="Arial" pitchFamily="34" charset="0"/>
                        </a:rPr>
                        <a:t>Africa</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1.3</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2.7</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2.9</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3.1</a:t>
                      </a:r>
                      <a:endParaRPr lang="en-GB" sz="2000" dirty="0">
                        <a:latin typeface="Arial" pitchFamily="34" charset="0"/>
                        <a:cs typeface="Arial" pitchFamily="34" charset="0"/>
                      </a:endParaRPr>
                    </a:p>
                  </a:txBody>
                  <a:tcPr marL="109238" marR="109238" marT="54620" marB="54620"/>
                </a:tc>
              </a:tr>
              <a:tr h="443021">
                <a:tc>
                  <a:txBody>
                    <a:bodyPr/>
                    <a:lstStyle/>
                    <a:p>
                      <a:r>
                        <a:rPr lang="en-GB" sz="2000" dirty="0" smtClean="0">
                          <a:latin typeface="Arial" pitchFamily="34" charset="0"/>
                          <a:cs typeface="Arial" pitchFamily="34" charset="0"/>
                        </a:rPr>
                        <a:t>Asia Pacific</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5.5</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45.8</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93.0</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125.0</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131.7</a:t>
                      </a:r>
                      <a:endParaRPr lang="en-GB" sz="2000" dirty="0">
                        <a:latin typeface="Arial" pitchFamily="34" charset="0"/>
                        <a:cs typeface="Arial" pitchFamily="34" charset="0"/>
                      </a:endParaRPr>
                    </a:p>
                  </a:txBody>
                  <a:tcPr marL="109238" marR="109238" marT="54620" marB="54620"/>
                </a:tc>
              </a:tr>
              <a:tr h="443021">
                <a:tc>
                  <a:txBody>
                    <a:bodyPr/>
                    <a:lstStyle/>
                    <a:p>
                      <a:r>
                        <a:rPr lang="en-GB" sz="2000" b="1" dirty="0" smtClean="0">
                          <a:latin typeface="Arial" pitchFamily="34" charset="0"/>
                          <a:cs typeface="Arial" pitchFamily="34" charset="0"/>
                        </a:rPr>
                        <a:t>World</a:t>
                      </a:r>
                      <a:endParaRPr lang="en-GB" sz="2000" b="1" dirty="0">
                        <a:latin typeface="Arial" pitchFamily="34" charset="0"/>
                        <a:cs typeface="Arial" pitchFamily="34" charset="0"/>
                      </a:endParaRPr>
                    </a:p>
                  </a:txBody>
                  <a:tcPr marL="109238" marR="109238" marT="54620" marB="54620"/>
                </a:tc>
                <a:tc>
                  <a:txBody>
                    <a:bodyPr/>
                    <a:lstStyle/>
                    <a:p>
                      <a:r>
                        <a:rPr lang="en-GB" sz="2000" b="1" dirty="0" smtClean="0">
                          <a:latin typeface="Arial" pitchFamily="34" charset="0"/>
                          <a:cs typeface="Arial" pitchFamily="34" charset="0"/>
                        </a:rPr>
                        <a:t>5.8</a:t>
                      </a:r>
                      <a:endParaRPr lang="en-GB" sz="2000" b="1" dirty="0">
                        <a:latin typeface="Arial" pitchFamily="34" charset="0"/>
                        <a:cs typeface="Arial" pitchFamily="34" charset="0"/>
                      </a:endParaRPr>
                    </a:p>
                  </a:txBody>
                  <a:tcPr marL="109238" marR="109238" marT="54620" marB="54620"/>
                </a:tc>
                <a:tc>
                  <a:txBody>
                    <a:bodyPr/>
                    <a:lstStyle/>
                    <a:p>
                      <a:r>
                        <a:rPr lang="en-GB" sz="2000" b="1" dirty="0" smtClean="0">
                          <a:latin typeface="Arial" pitchFamily="34" charset="0"/>
                          <a:cs typeface="Arial" pitchFamily="34" charset="0"/>
                        </a:rPr>
                        <a:t>82.4</a:t>
                      </a:r>
                      <a:endParaRPr lang="en-GB" sz="2000" b="1" dirty="0">
                        <a:latin typeface="Arial" pitchFamily="34" charset="0"/>
                        <a:cs typeface="Arial" pitchFamily="34" charset="0"/>
                      </a:endParaRPr>
                    </a:p>
                  </a:txBody>
                  <a:tcPr marL="109238" marR="109238" marT="54620" marB="54620"/>
                </a:tc>
                <a:tc>
                  <a:txBody>
                    <a:bodyPr/>
                    <a:lstStyle/>
                    <a:p>
                      <a:r>
                        <a:rPr lang="en-GB" sz="2000" b="1" dirty="0" smtClean="0">
                          <a:latin typeface="Arial" pitchFamily="34" charset="0"/>
                          <a:cs typeface="Arial" pitchFamily="34" charset="0"/>
                        </a:rPr>
                        <a:t>335.3</a:t>
                      </a:r>
                      <a:endParaRPr lang="en-GB" sz="2000" b="1" dirty="0">
                        <a:latin typeface="Arial" pitchFamily="34" charset="0"/>
                        <a:cs typeface="Arial" pitchFamily="34" charset="0"/>
                      </a:endParaRPr>
                    </a:p>
                  </a:txBody>
                  <a:tcPr marL="109238" marR="109238" marT="54620" marB="54620"/>
                </a:tc>
                <a:tc>
                  <a:txBody>
                    <a:bodyPr/>
                    <a:lstStyle/>
                    <a:p>
                      <a:r>
                        <a:rPr lang="en-GB" sz="2000" b="1" dirty="0" smtClean="0">
                          <a:latin typeface="Arial" pitchFamily="34" charset="0"/>
                          <a:cs typeface="Arial" pitchFamily="34" charset="0"/>
                        </a:rPr>
                        <a:t>526.1</a:t>
                      </a:r>
                      <a:endParaRPr lang="en-GB" sz="2000" b="1" dirty="0">
                        <a:latin typeface="Arial" pitchFamily="34" charset="0"/>
                        <a:cs typeface="Arial" pitchFamily="34" charset="0"/>
                      </a:endParaRPr>
                    </a:p>
                  </a:txBody>
                  <a:tcPr marL="109238" marR="109238" marT="54620" marB="54620"/>
                </a:tc>
                <a:tc>
                  <a:txBody>
                    <a:bodyPr/>
                    <a:lstStyle/>
                    <a:p>
                      <a:r>
                        <a:rPr lang="en-GB" sz="2000" b="1" dirty="0" smtClean="0">
                          <a:latin typeface="Arial" pitchFamily="34" charset="0"/>
                          <a:cs typeface="Arial" pitchFamily="34" charset="0"/>
                        </a:rPr>
                        <a:t>627.2</a:t>
                      </a:r>
                      <a:endParaRPr lang="en-GB" sz="2000" b="1" dirty="0">
                        <a:latin typeface="Arial" pitchFamily="34" charset="0"/>
                        <a:cs typeface="Arial" pitchFamily="34" charset="0"/>
                      </a:endParaRPr>
                    </a:p>
                  </a:txBody>
                  <a:tcPr marL="109238" marR="109238" marT="54620" marB="54620"/>
                </a:tc>
                <a:tc>
                  <a:txBody>
                    <a:bodyPr/>
                    <a:lstStyle/>
                    <a:p>
                      <a:r>
                        <a:rPr lang="en-GB" sz="2000" b="1" dirty="0" smtClean="0">
                          <a:latin typeface="Arial" pitchFamily="34" charset="0"/>
                          <a:cs typeface="Arial" pitchFamily="34" charset="0"/>
                        </a:rPr>
                        <a:t>626.3</a:t>
                      </a:r>
                      <a:endParaRPr lang="en-GB" sz="2000" b="1" dirty="0">
                        <a:latin typeface="Arial" pitchFamily="34" charset="0"/>
                        <a:cs typeface="Arial" pitchFamily="34" charset="0"/>
                      </a:endParaRPr>
                    </a:p>
                  </a:txBody>
                  <a:tcPr marL="109238" marR="109238" marT="54620" marB="54620"/>
                </a:tc>
              </a:tr>
            </a:tbl>
          </a:graphicData>
        </a:graphic>
      </p:graphicFrame>
      <p:sp>
        <p:nvSpPr>
          <p:cNvPr id="3" name="TextBox 2"/>
          <p:cNvSpPr txBox="1"/>
          <p:nvPr/>
        </p:nvSpPr>
        <p:spPr>
          <a:xfrm>
            <a:off x="7740352" y="6021288"/>
            <a:ext cx="1146468" cy="246221"/>
          </a:xfrm>
          <a:prstGeom prst="rect">
            <a:avLst/>
          </a:prstGeom>
          <a:noFill/>
        </p:spPr>
        <p:txBody>
          <a:bodyPr wrap="none" rtlCol="0">
            <a:spAutoFit/>
          </a:bodyPr>
          <a:lstStyle/>
          <a:p>
            <a:r>
              <a:rPr lang="en-GB" sz="1000" dirty="0" smtClean="0">
                <a:latin typeface="Arial" pitchFamily="34" charset="0"/>
                <a:cs typeface="Arial" pitchFamily="34" charset="0"/>
              </a:rPr>
              <a:t>Source: BP 2012</a:t>
            </a:r>
            <a:endParaRPr lang="en-GB" sz="1000" dirty="0">
              <a:latin typeface="Arial" pitchFamily="34" charset="0"/>
              <a:cs typeface="Arial" pitchFamily="34" charset="0"/>
            </a:endParaRPr>
          </a:p>
        </p:txBody>
      </p:sp>
      <p:sp>
        <p:nvSpPr>
          <p:cNvPr id="4" name="TextBox 3"/>
          <p:cNvSpPr txBox="1"/>
          <p:nvPr/>
        </p:nvSpPr>
        <p:spPr>
          <a:xfrm>
            <a:off x="4503137" y="159023"/>
            <a:ext cx="4389343" cy="461665"/>
          </a:xfrm>
          <a:prstGeom prst="rect">
            <a:avLst/>
          </a:prstGeom>
          <a:noFill/>
        </p:spPr>
        <p:txBody>
          <a:bodyPr wrap="none" rtlCol="0">
            <a:spAutoFit/>
          </a:bodyPr>
          <a:lstStyle/>
          <a:p>
            <a:r>
              <a:rPr lang="en-GB" sz="2400" b="1" dirty="0" smtClean="0">
                <a:latin typeface="Arial" pitchFamily="34" charset="0"/>
                <a:cs typeface="Arial" pitchFamily="34" charset="0"/>
              </a:rPr>
              <a:t>Nuclear Consumption (</a:t>
            </a:r>
            <a:r>
              <a:rPr lang="en-GB" sz="2400" b="1" dirty="0" err="1" smtClean="0">
                <a:latin typeface="Arial" pitchFamily="34" charset="0"/>
                <a:cs typeface="Arial" pitchFamily="34" charset="0"/>
              </a:rPr>
              <a:t>Mtoe</a:t>
            </a:r>
            <a:r>
              <a:rPr lang="en-GB" sz="2400" b="1" dirty="0" smtClean="0">
                <a:latin typeface="Arial" pitchFamily="34" charset="0"/>
                <a:cs typeface="Arial" pitchFamily="34" charset="0"/>
              </a:rPr>
              <a:t>)</a:t>
            </a:r>
            <a:endParaRPr lang="en-GB" sz="2400" b="1" dirty="0">
              <a:latin typeface="Arial" pitchFamily="34" charset="0"/>
              <a:cs typeface="Arial" pitchFamily="34" charset="0"/>
            </a:endParaRPr>
          </a:p>
        </p:txBody>
      </p:sp>
    </p:spTree>
  </p:cSld>
  <p:clrMapOvr>
    <a:masterClrMapping/>
  </p:clrMapOvr>
  <p:transition spd="med">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879040" y="1397000"/>
          <a:ext cx="7437376" cy="3819987"/>
        </p:xfrm>
        <a:graphic>
          <a:graphicData uri="http://schemas.openxmlformats.org/drawingml/2006/table">
            <a:tbl>
              <a:tblPr firstRow="1" bandRow="1">
                <a:tableStyleId>{5C22544A-7EE6-4342-B048-85BDC9FD1C3A}</a:tableStyleId>
              </a:tblPr>
              <a:tblGrid>
                <a:gridCol w="1901146"/>
                <a:gridCol w="1107246"/>
                <a:gridCol w="1107246"/>
                <a:gridCol w="1107246"/>
                <a:gridCol w="1107246"/>
                <a:gridCol w="1107246"/>
              </a:tblGrid>
              <a:tr h="443021">
                <a:tc>
                  <a:txBody>
                    <a:bodyPr/>
                    <a:lstStyle/>
                    <a:p>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1970</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1980</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1990</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2000</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2010</a:t>
                      </a:r>
                      <a:endParaRPr lang="en-GB" sz="2000" dirty="0">
                        <a:latin typeface="Arial" pitchFamily="34" charset="0"/>
                        <a:cs typeface="Arial" pitchFamily="34" charset="0"/>
                      </a:endParaRPr>
                    </a:p>
                  </a:txBody>
                  <a:tcPr marL="109238" marR="109238" marT="54620" marB="54620"/>
                </a:tc>
              </a:tr>
              <a:tr h="443021">
                <a:tc>
                  <a:txBody>
                    <a:bodyPr/>
                    <a:lstStyle/>
                    <a:p>
                      <a:r>
                        <a:rPr lang="en-GB" sz="2000" dirty="0" smtClean="0">
                          <a:latin typeface="Arial" pitchFamily="34" charset="0"/>
                          <a:cs typeface="Arial" pitchFamily="34" charset="0"/>
                        </a:rPr>
                        <a:t>North America</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23.0</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300.1</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682.6</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874.1</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945.0</a:t>
                      </a:r>
                      <a:endParaRPr lang="en-GB" sz="2000" dirty="0">
                        <a:latin typeface="Arial" pitchFamily="34" charset="0"/>
                        <a:cs typeface="Arial" pitchFamily="34" charset="0"/>
                      </a:endParaRPr>
                    </a:p>
                  </a:txBody>
                  <a:tcPr marL="109238" marR="109238" marT="54620" marB="54620"/>
                </a:tc>
              </a:tr>
              <a:tr h="443021">
                <a:tc>
                  <a:txBody>
                    <a:bodyPr/>
                    <a:lstStyle/>
                    <a:p>
                      <a:r>
                        <a:rPr lang="en-GB" sz="2000" dirty="0" smtClean="0">
                          <a:latin typeface="Arial" pitchFamily="34" charset="0"/>
                          <a:cs typeface="Arial" pitchFamily="34" charset="0"/>
                        </a:rPr>
                        <a:t>S &amp; C America</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2.3</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9.5</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12.2</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21.6</a:t>
                      </a:r>
                      <a:endParaRPr lang="en-GB" sz="2000" dirty="0">
                        <a:latin typeface="Arial" pitchFamily="34" charset="0"/>
                        <a:cs typeface="Arial" pitchFamily="34" charset="0"/>
                      </a:endParaRPr>
                    </a:p>
                  </a:txBody>
                  <a:tcPr marL="109238" marR="109238" marT="54620" marB="54620"/>
                </a:tc>
              </a:tr>
              <a:tr h="443021">
                <a:tc>
                  <a:txBody>
                    <a:bodyPr/>
                    <a:lstStyle/>
                    <a:p>
                      <a:r>
                        <a:rPr lang="en-GB" sz="2000" dirty="0" smtClean="0">
                          <a:latin typeface="Arial" pitchFamily="34" charset="0"/>
                          <a:cs typeface="Arial" pitchFamily="34" charset="0"/>
                        </a:rPr>
                        <a:t>Europe &amp; Eurasia</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49.8</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312.2</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1013.0</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1181.7</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1205.9</a:t>
                      </a:r>
                      <a:endParaRPr lang="en-GB" sz="2000" dirty="0">
                        <a:latin typeface="Arial" pitchFamily="34" charset="0"/>
                        <a:cs typeface="Arial" pitchFamily="34" charset="0"/>
                      </a:endParaRPr>
                    </a:p>
                  </a:txBody>
                  <a:tcPr marL="109238" marR="109238" marT="54620" marB="54620"/>
                </a:tc>
              </a:tr>
              <a:tr h="443021">
                <a:tc>
                  <a:txBody>
                    <a:bodyPr/>
                    <a:lstStyle/>
                    <a:p>
                      <a:r>
                        <a:rPr lang="en-GB" sz="2000" dirty="0" smtClean="0">
                          <a:latin typeface="Arial" pitchFamily="34" charset="0"/>
                          <a:cs typeface="Arial" pitchFamily="34" charset="0"/>
                        </a:rPr>
                        <a:t>Middle East</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a:t>
                      </a:r>
                      <a:endParaRPr lang="en-GB" sz="2000" dirty="0">
                        <a:latin typeface="Arial" pitchFamily="34" charset="0"/>
                        <a:cs typeface="Arial" pitchFamily="34" charset="0"/>
                      </a:endParaRPr>
                    </a:p>
                  </a:txBody>
                  <a:tcPr marL="109238" marR="109238" marT="54620" marB="54620"/>
                </a:tc>
              </a:tr>
              <a:tr h="443021">
                <a:tc>
                  <a:txBody>
                    <a:bodyPr/>
                    <a:lstStyle/>
                    <a:p>
                      <a:r>
                        <a:rPr lang="en-GB" sz="2000" dirty="0" smtClean="0">
                          <a:latin typeface="Arial" pitchFamily="34" charset="0"/>
                          <a:cs typeface="Arial" pitchFamily="34" charset="0"/>
                        </a:rPr>
                        <a:t>Africa</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8.9</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13.7</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13.5</a:t>
                      </a:r>
                      <a:endParaRPr lang="en-GB" sz="2000" dirty="0">
                        <a:latin typeface="Arial" pitchFamily="34" charset="0"/>
                        <a:cs typeface="Arial" pitchFamily="34" charset="0"/>
                      </a:endParaRPr>
                    </a:p>
                  </a:txBody>
                  <a:tcPr marL="109238" marR="109238" marT="54620" marB="54620"/>
                </a:tc>
              </a:tr>
              <a:tr h="443021">
                <a:tc>
                  <a:txBody>
                    <a:bodyPr/>
                    <a:lstStyle/>
                    <a:p>
                      <a:r>
                        <a:rPr lang="en-GB" sz="2000" dirty="0" smtClean="0">
                          <a:latin typeface="Arial" pitchFamily="34" charset="0"/>
                          <a:cs typeface="Arial" pitchFamily="34" charset="0"/>
                        </a:rPr>
                        <a:t>Asia Pacific</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4.6</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96.8</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288.3</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500.7</a:t>
                      </a:r>
                      <a:endParaRPr lang="en-GB" sz="2000" dirty="0">
                        <a:latin typeface="Arial" pitchFamily="34" charset="0"/>
                        <a:cs typeface="Arial" pitchFamily="34" charset="0"/>
                      </a:endParaRPr>
                    </a:p>
                  </a:txBody>
                  <a:tcPr marL="109238" marR="109238" marT="54620" marB="54620"/>
                </a:tc>
                <a:tc>
                  <a:txBody>
                    <a:bodyPr/>
                    <a:lstStyle/>
                    <a:p>
                      <a:r>
                        <a:rPr lang="en-GB" sz="2000" dirty="0" smtClean="0">
                          <a:latin typeface="Arial" pitchFamily="34" charset="0"/>
                          <a:cs typeface="Arial" pitchFamily="34" charset="0"/>
                        </a:rPr>
                        <a:t>582.1</a:t>
                      </a:r>
                      <a:endParaRPr lang="en-GB" sz="2000" dirty="0">
                        <a:latin typeface="Arial" pitchFamily="34" charset="0"/>
                        <a:cs typeface="Arial" pitchFamily="34" charset="0"/>
                      </a:endParaRPr>
                    </a:p>
                  </a:txBody>
                  <a:tcPr marL="109238" marR="109238" marT="54620" marB="54620"/>
                </a:tc>
              </a:tr>
              <a:tr h="443021">
                <a:tc>
                  <a:txBody>
                    <a:bodyPr/>
                    <a:lstStyle/>
                    <a:p>
                      <a:r>
                        <a:rPr lang="en-GB" sz="2000" b="1" dirty="0" smtClean="0">
                          <a:latin typeface="Arial" pitchFamily="34" charset="0"/>
                          <a:cs typeface="Arial" pitchFamily="34" charset="0"/>
                        </a:rPr>
                        <a:t>World</a:t>
                      </a:r>
                      <a:endParaRPr lang="en-GB" sz="2000" b="1" dirty="0">
                        <a:latin typeface="Arial" pitchFamily="34" charset="0"/>
                        <a:cs typeface="Arial" pitchFamily="34" charset="0"/>
                      </a:endParaRPr>
                    </a:p>
                  </a:txBody>
                  <a:tcPr marL="109238" marR="109238" marT="54620" marB="54620"/>
                </a:tc>
                <a:tc>
                  <a:txBody>
                    <a:bodyPr/>
                    <a:lstStyle/>
                    <a:p>
                      <a:r>
                        <a:rPr lang="en-GB" sz="2000" b="1" dirty="0" smtClean="0">
                          <a:latin typeface="Arial" pitchFamily="34" charset="0"/>
                          <a:cs typeface="Arial" pitchFamily="34" charset="0"/>
                        </a:rPr>
                        <a:t>77.3</a:t>
                      </a:r>
                      <a:endParaRPr lang="en-GB" sz="2000" b="1" dirty="0">
                        <a:latin typeface="Arial" pitchFamily="34" charset="0"/>
                        <a:cs typeface="Arial" pitchFamily="34" charset="0"/>
                      </a:endParaRPr>
                    </a:p>
                  </a:txBody>
                  <a:tcPr marL="109238" marR="109238" marT="54620" marB="54620"/>
                </a:tc>
                <a:tc>
                  <a:txBody>
                    <a:bodyPr/>
                    <a:lstStyle/>
                    <a:p>
                      <a:r>
                        <a:rPr lang="en-GB" sz="2000" b="1" dirty="0" smtClean="0">
                          <a:latin typeface="Arial" pitchFamily="34" charset="0"/>
                          <a:cs typeface="Arial" pitchFamily="34" charset="0"/>
                        </a:rPr>
                        <a:t>711.4</a:t>
                      </a:r>
                      <a:endParaRPr lang="en-GB" sz="2000" b="1" dirty="0">
                        <a:latin typeface="Arial" pitchFamily="34" charset="0"/>
                        <a:cs typeface="Arial" pitchFamily="34" charset="0"/>
                      </a:endParaRPr>
                    </a:p>
                  </a:txBody>
                  <a:tcPr marL="109238" marR="109238" marT="54620" marB="54620"/>
                </a:tc>
                <a:tc>
                  <a:txBody>
                    <a:bodyPr/>
                    <a:lstStyle/>
                    <a:p>
                      <a:r>
                        <a:rPr lang="en-GB" sz="2000" b="1" dirty="0" smtClean="0">
                          <a:latin typeface="Arial" pitchFamily="34" charset="0"/>
                          <a:cs typeface="Arial" pitchFamily="34" charset="0"/>
                        </a:rPr>
                        <a:t>2002.3</a:t>
                      </a:r>
                      <a:endParaRPr lang="en-GB" sz="2000" b="1" dirty="0">
                        <a:latin typeface="Arial" pitchFamily="34" charset="0"/>
                        <a:cs typeface="Arial" pitchFamily="34" charset="0"/>
                      </a:endParaRPr>
                    </a:p>
                  </a:txBody>
                  <a:tcPr marL="109238" marR="109238" marT="54620" marB="54620"/>
                </a:tc>
                <a:tc>
                  <a:txBody>
                    <a:bodyPr/>
                    <a:lstStyle/>
                    <a:p>
                      <a:r>
                        <a:rPr lang="en-GB" sz="2000" b="1" dirty="0" smtClean="0">
                          <a:latin typeface="Arial" pitchFamily="34" charset="0"/>
                          <a:cs typeface="Arial" pitchFamily="34" charset="0"/>
                        </a:rPr>
                        <a:t>2582.4</a:t>
                      </a:r>
                      <a:endParaRPr lang="en-GB" sz="2000" b="1" dirty="0">
                        <a:latin typeface="Arial" pitchFamily="34" charset="0"/>
                        <a:cs typeface="Arial" pitchFamily="34" charset="0"/>
                      </a:endParaRPr>
                    </a:p>
                  </a:txBody>
                  <a:tcPr marL="109238" marR="109238" marT="54620" marB="54620"/>
                </a:tc>
                <a:tc>
                  <a:txBody>
                    <a:bodyPr/>
                    <a:lstStyle/>
                    <a:p>
                      <a:r>
                        <a:rPr lang="en-GB" sz="2000" b="1" dirty="0" smtClean="0">
                          <a:latin typeface="Arial" pitchFamily="34" charset="0"/>
                          <a:cs typeface="Arial" pitchFamily="34" charset="0"/>
                        </a:rPr>
                        <a:t>2768.1</a:t>
                      </a:r>
                      <a:endParaRPr lang="en-GB" sz="2000" b="1" dirty="0">
                        <a:latin typeface="Arial" pitchFamily="34" charset="0"/>
                        <a:cs typeface="Arial" pitchFamily="34" charset="0"/>
                      </a:endParaRPr>
                    </a:p>
                  </a:txBody>
                  <a:tcPr marL="109238" marR="109238" marT="54620" marB="54620"/>
                </a:tc>
              </a:tr>
            </a:tbl>
          </a:graphicData>
        </a:graphic>
      </p:graphicFrame>
      <p:sp>
        <p:nvSpPr>
          <p:cNvPr id="3" name="TextBox 2"/>
          <p:cNvSpPr txBox="1"/>
          <p:nvPr/>
        </p:nvSpPr>
        <p:spPr>
          <a:xfrm>
            <a:off x="7740352" y="6021288"/>
            <a:ext cx="1146468" cy="246221"/>
          </a:xfrm>
          <a:prstGeom prst="rect">
            <a:avLst/>
          </a:prstGeom>
          <a:noFill/>
        </p:spPr>
        <p:txBody>
          <a:bodyPr wrap="none" rtlCol="0">
            <a:spAutoFit/>
          </a:bodyPr>
          <a:lstStyle/>
          <a:p>
            <a:r>
              <a:rPr lang="en-GB" sz="1000" dirty="0" smtClean="0">
                <a:latin typeface="Arial" pitchFamily="34" charset="0"/>
                <a:cs typeface="Arial" pitchFamily="34" charset="0"/>
              </a:rPr>
              <a:t>Source: BP 2012</a:t>
            </a:r>
            <a:endParaRPr lang="en-GB" sz="1000" dirty="0">
              <a:latin typeface="Arial" pitchFamily="34" charset="0"/>
              <a:cs typeface="Arial" pitchFamily="34" charset="0"/>
            </a:endParaRPr>
          </a:p>
        </p:txBody>
      </p:sp>
      <p:sp>
        <p:nvSpPr>
          <p:cNvPr id="4" name="TextBox 3"/>
          <p:cNvSpPr txBox="1"/>
          <p:nvPr/>
        </p:nvSpPr>
        <p:spPr>
          <a:xfrm>
            <a:off x="4503137" y="159023"/>
            <a:ext cx="4336444" cy="461665"/>
          </a:xfrm>
          <a:prstGeom prst="rect">
            <a:avLst/>
          </a:prstGeom>
          <a:noFill/>
        </p:spPr>
        <p:txBody>
          <a:bodyPr wrap="none" rtlCol="0">
            <a:spAutoFit/>
          </a:bodyPr>
          <a:lstStyle/>
          <a:p>
            <a:r>
              <a:rPr lang="en-GB" sz="2400" b="1" dirty="0" smtClean="0">
                <a:latin typeface="Arial" pitchFamily="34" charset="0"/>
                <a:cs typeface="Arial" pitchFamily="34" charset="0"/>
              </a:rPr>
              <a:t>Nuclear Consumption (</a:t>
            </a:r>
            <a:r>
              <a:rPr lang="en-GB" sz="2400" b="1" dirty="0" err="1" smtClean="0">
                <a:latin typeface="Arial" pitchFamily="34" charset="0"/>
                <a:cs typeface="Arial" pitchFamily="34" charset="0"/>
              </a:rPr>
              <a:t>TWh</a:t>
            </a:r>
            <a:r>
              <a:rPr lang="en-GB" sz="2400" b="1" dirty="0" smtClean="0">
                <a:latin typeface="Arial" pitchFamily="34" charset="0"/>
                <a:cs typeface="Arial" pitchFamily="34" charset="0"/>
              </a:rPr>
              <a:t>)</a:t>
            </a:r>
            <a:endParaRPr lang="en-GB" sz="2400" b="1" dirty="0">
              <a:latin typeface="Arial" pitchFamily="34" charset="0"/>
              <a:cs typeface="Arial" pitchFamily="34" charset="0"/>
            </a:endParaRPr>
          </a:p>
        </p:txBody>
      </p:sp>
    </p:spTree>
  </p:cSld>
  <p:clrMapOvr>
    <a:masterClrMapping/>
  </p:clrMapOvr>
  <p:transition spd="med">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79512" y="1397000"/>
          <a:ext cx="8777272" cy="4048224"/>
        </p:xfrm>
        <a:graphic>
          <a:graphicData uri="http://schemas.openxmlformats.org/drawingml/2006/table">
            <a:tbl>
              <a:tblPr firstRow="1" bandRow="1">
                <a:tableStyleId>{5C22544A-7EE6-4342-B048-85BDC9FD1C3A}</a:tableStyleId>
              </a:tblPr>
              <a:tblGrid>
                <a:gridCol w="1253896"/>
                <a:gridCol w="1253896"/>
                <a:gridCol w="1253896"/>
                <a:gridCol w="1253896"/>
                <a:gridCol w="1253896"/>
                <a:gridCol w="1253896"/>
                <a:gridCol w="1253896"/>
              </a:tblGrid>
              <a:tr h="506028">
                <a:tc>
                  <a:txBody>
                    <a:bodyPr/>
                    <a:lstStyle/>
                    <a:p>
                      <a:pPr algn="l"/>
                      <a:endParaRPr lang="en-GB" sz="2000" dirty="0">
                        <a:latin typeface="Arial" pitchFamily="34" charset="0"/>
                        <a:cs typeface="Arial" pitchFamily="34" charset="0"/>
                      </a:endParaRPr>
                    </a:p>
                  </a:txBody>
                  <a:tcPr marL="124774" marR="124774" marT="62387" marB="62387"/>
                </a:tc>
                <a:tc>
                  <a:txBody>
                    <a:bodyPr/>
                    <a:lstStyle/>
                    <a:p>
                      <a:pPr algn="ctr"/>
                      <a:r>
                        <a:rPr lang="en-GB" sz="2000" dirty="0" smtClean="0">
                          <a:latin typeface="Arial" pitchFamily="34" charset="0"/>
                          <a:cs typeface="Arial" pitchFamily="34" charset="0"/>
                        </a:rPr>
                        <a:t>1965</a:t>
                      </a:r>
                      <a:endParaRPr lang="en-GB" sz="2000" dirty="0">
                        <a:latin typeface="Arial" pitchFamily="34" charset="0"/>
                        <a:cs typeface="Arial" pitchFamily="34" charset="0"/>
                      </a:endParaRPr>
                    </a:p>
                  </a:txBody>
                  <a:tcPr marL="124774" marR="124774" marT="62387" marB="62387"/>
                </a:tc>
                <a:tc>
                  <a:txBody>
                    <a:bodyPr/>
                    <a:lstStyle/>
                    <a:p>
                      <a:pPr algn="ctr"/>
                      <a:r>
                        <a:rPr lang="en-GB" sz="2000" dirty="0" smtClean="0">
                          <a:latin typeface="Arial" pitchFamily="34" charset="0"/>
                          <a:cs typeface="Arial" pitchFamily="34" charset="0"/>
                        </a:rPr>
                        <a:t>1975</a:t>
                      </a:r>
                      <a:endParaRPr lang="en-GB" sz="2000" dirty="0">
                        <a:latin typeface="Arial" pitchFamily="34" charset="0"/>
                        <a:cs typeface="Arial" pitchFamily="34" charset="0"/>
                      </a:endParaRPr>
                    </a:p>
                  </a:txBody>
                  <a:tcPr marL="124774" marR="124774" marT="62387" marB="62387"/>
                </a:tc>
                <a:tc>
                  <a:txBody>
                    <a:bodyPr/>
                    <a:lstStyle/>
                    <a:p>
                      <a:pPr algn="ctr"/>
                      <a:r>
                        <a:rPr lang="en-GB" sz="2000" dirty="0" smtClean="0">
                          <a:latin typeface="Arial" pitchFamily="34" charset="0"/>
                          <a:cs typeface="Arial" pitchFamily="34" charset="0"/>
                        </a:rPr>
                        <a:t>1985</a:t>
                      </a:r>
                      <a:endParaRPr lang="en-GB" sz="2000" dirty="0">
                        <a:latin typeface="Arial" pitchFamily="34" charset="0"/>
                        <a:cs typeface="Arial" pitchFamily="34" charset="0"/>
                      </a:endParaRPr>
                    </a:p>
                  </a:txBody>
                  <a:tcPr marL="124774" marR="124774" marT="62387" marB="62387"/>
                </a:tc>
                <a:tc>
                  <a:txBody>
                    <a:bodyPr/>
                    <a:lstStyle/>
                    <a:p>
                      <a:pPr algn="ctr"/>
                      <a:r>
                        <a:rPr lang="en-GB" sz="2000" dirty="0" smtClean="0">
                          <a:latin typeface="Arial" pitchFamily="34" charset="0"/>
                          <a:cs typeface="Arial" pitchFamily="34" charset="0"/>
                        </a:rPr>
                        <a:t>1995</a:t>
                      </a:r>
                      <a:endParaRPr lang="en-GB" sz="2000" dirty="0">
                        <a:latin typeface="Arial" pitchFamily="34" charset="0"/>
                        <a:cs typeface="Arial" pitchFamily="34" charset="0"/>
                      </a:endParaRPr>
                    </a:p>
                  </a:txBody>
                  <a:tcPr marL="124774" marR="124774" marT="62387" marB="62387"/>
                </a:tc>
                <a:tc>
                  <a:txBody>
                    <a:bodyPr/>
                    <a:lstStyle/>
                    <a:p>
                      <a:pPr algn="ctr"/>
                      <a:r>
                        <a:rPr lang="en-GB" sz="2000" dirty="0" smtClean="0">
                          <a:latin typeface="Arial" pitchFamily="34" charset="0"/>
                          <a:cs typeface="Arial" pitchFamily="34" charset="0"/>
                        </a:rPr>
                        <a:t>2005</a:t>
                      </a:r>
                      <a:endParaRPr lang="en-GB" sz="2000" dirty="0">
                        <a:latin typeface="Arial" pitchFamily="34" charset="0"/>
                        <a:cs typeface="Arial" pitchFamily="34" charset="0"/>
                      </a:endParaRPr>
                    </a:p>
                  </a:txBody>
                  <a:tcPr marL="124774" marR="124774" marT="62387" marB="62387"/>
                </a:tc>
                <a:tc>
                  <a:txBody>
                    <a:bodyPr/>
                    <a:lstStyle/>
                    <a:p>
                      <a:pPr algn="ctr"/>
                      <a:r>
                        <a:rPr lang="en-GB" sz="2000" dirty="0" smtClean="0">
                          <a:latin typeface="Arial" pitchFamily="34" charset="0"/>
                          <a:cs typeface="Arial" pitchFamily="34" charset="0"/>
                        </a:rPr>
                        <a:t>2010</a:t>
                      </a:r>
                      <a:endParaRPr lang="en-GB" sz="2000" dirty="0">
                        <a:latin typeface="Arial" pitchFamily="34" charset="0"/>
                        <a:cs typeface="Arial" pitchFamily="34" charset="0"/>
                      </a:endParaRPr>
                    </a:p>
                  </a:txBody>
                  <a:tcPr marL="124774" marR="124774" marT="62387" marB="62387"/>
                </a:tc>
              </a:tr>
              <a:tr h="50602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000" dirty="0" smtClean="0">
                          <a:latin typeface="Arial" pitchFamily="34" charset="0"/>
                          <a:cs typeface="Arial" pitchFamily="34" charset="0"/>
                        </a:rPr>
                        <a:t>USA</a:t>
                      </a:r>
                    </a:p>
                  </a:txBody>
                  <a:tcPr marL="124774" marR="124774" marT="62387" marB="62387"/>
                </a:tc>
                <a:tc>
                  <a:txBody>
                    <a:bodyPr/>
                    <a:lstStyle/>
                    <a:p>
                      <a:pPr algn="ctr"/>
                      <a:r>
                        <a:rPr lang="en-GB" sz="2000" dirty="0" smtClean="0">
                          <a:latin typeface="Arial" pitchFamily="34" charset="0"/>
                          <a:cs typeface="Arial" pitchFamily="34" charset="0"/>
                        </a:rPr>
                        <a:t>0.9</a:t>
                      </a:r>
                      <a:endParaRPr lang="en-GB" sz="2000" dirty="0">
                        <a:latin typeface="Arial" pitchFamily="34" charset="0"/>
                        <a:cs typeface="Arial" pitchFamily="34" charset="0"/>
                      </a:endParaRPr>
                    </a:p>
                  </a:txBody>
                  <a:tcPr marL="124774" marR="124774" marT="62387" marB="62387"/>
                </a:tc>
                <a:tc>
                  <a:txBody>
                    <a:bodyPr/>
                    <a:lstStyle/>
                    <a:p>
                      <a:pPr algn="ctr"/>
                      <a:r>
                        <a:rPr lang="en-GB" sz="2000" dirty="0" smtClean="0">
                          <a:latin typeface="Arial" pitchFamily="34" charset="0"/>
                          <a:cs typeface="Arial" pitchFamily="34" charset="0"/>
                        </a:rPr>
                        <a:t>41.1</a:t>
                      </a:r>
                      <a:endParaRPr lang="en-GB" sz="2000" dirty="0">
                        <a:latin typeface="Arial" pitchFamily="34" charset="0"/>
                        <a:cs typeface="Arial" pitchFamily="34" charset="0"/>
                      </a:endParaRPr>
                    </a:p>
                  </a:txBody>
                  <a:tcPr marL="124774" marR="124774" marT="62387" marB="62387"/>
                </a:tc>
                <a:tc>
                  <a:txBody>
                    <a:bodyPr/>
                    <a:lstStyle/>
                    <a:p>
                      <a:pPr algn="ctr"/>
                      <a:r>
                        <a:rPr lang="en-GB" sz="2000" dirty="0" smtClean="0">
                          <a:latin typeface="Arial" pitchFamily="34" charset="0"/>
                          <a:cs typeface="Arial" pitchFamily="34" charset="0"/>
                        </a:rPr>
                        <a:t>91.4</a:t>
                      </a:r>
                      <a:endParaRPr lang="en-GB" sz="2000" dirty="0">
                        <a:latin typeface="Arial" pitchFamily="34" charset="0"/>
                        <a:cs typeface="Arial" pitchFamily="34" charset="0"/>
                      </a:endParaRPr>
                    </a:p>
                  </a:txBody>
                  <a:tcPr marL="124774" marR="124774" marT="62387" marB="62387"/>
                </a:tc>
                <a:tc>
                  <a:txBody>
                    <a:bodyPr/>
                    <a:lstStyle/>
                    <a:p>
                      <a:pPr algn="ctr"/>
                      <a:r>
                        <a:rPr lang="en-GB" sz="2000" dirty="0" smtClean="0">
                          <a:latin typeface="Arial" pitchFamily="34" charset="0"/>
                          <a:cs typeface="Arial" pitchFamily="34" charset="0"/>
                        </a:rPr>
                        <a:t>160.4</a:t>
                      </a:r>
                      <a:endParaRPr lang="en-GB" sz="2000" dirty="0">
                        <a:latin typeface="Arial" pitchFamily="34" charset="0"/>
                        <a:cs typeface="Arial" pitchFamily="34" charset="0"/>
                      </a:endParaRPr>
                    </a:p>
                  </a:txBody>
                  <a:tcPr marL="124774" marR="124774" marT="62387" marB="62387"/>
                </a:tc>
                <a:tc>
                  <a:txBody>
                    <a:bodyPr/>
                    <a:lstStyle/>
                    <a:p>
                      <a:pPr algn="ctr"/>
                      <a:r>
                        <a:rPr lang="en-GB" sz="2000" dirty="0" smtClean="0">
                          <a:latin typeface="Arial" pitchFamily="34" charset="0"/>
                          <a:cs typeface="Arial" pitchFamily="34" charset="0"/>
                        </a:rPr>
                        <a:t>185.9</a:t>
                      </a:r>
                      <a:endParaRPr lang="en-GB" sz="2000" dirty="0">
                        <a:latin typeface="Arial" pitchFamily="34" charset="0"/>
                        <a:cs typeface="Arial" pitchFamily="34" charset="0"/>
                      </a:endParaRPr>
                    </a:p>
                  </a:txBody>
                  <a:tcPr marL="124774" marR="124774" marT="62387" marB="62387"/>
                </a:tc>
                <a:tc>
                  <a:txBody>
                    <a:bodyPr/>
                    <a:lstStyle/>
                    <a:p>
                      <a:pPr algn="ctr"/>
                      <a:r>
                        <a:rPr lang="en-GB" sz="2000" dirty="0" smtClean="0">
                          <a:latin typeface="Arial" pitchFamily="34" charset="0"/>
                          <a:cs typeface="Arial" pitchFamily="34" charset="0"/>
                        </a:rPr>
                        <a:t>192.2</a:t>
                      </a:r>
                      <a:endParaRPr lang="en-GB" sz="2000" dirty="0">
                        <a:latin typeface="Arial" pitchFamily="34" charset="0"/>
                        <a:cs typeface="Arial" pitchFamily="34" charset="0"/>
                      </a:endParaRPr>
                    </a:p>
                  </a:txBody>
                  <a:tcPr marL="124774" marR="124774" marT="62387" marB="62387"/>
                </a:tc>
              </a:tr>
              <a:tr h="506028">
                <a:tc>
                  <a:txBody>
                    <a:bodyPr/>
                    <a:lstStyle/>
                    <a:p>
                      <a:pPr algn="l"/>
                      <a:r>
                        <a:rPr lang="en-GB" sz="2000" dirty="0" smtClean="0">
                          <a:latin typeface="Arial" pitchFamily="34" charset="0"/>
                          <a:cs typeface="Arial" pitchFamily="34" charset="0"/>
                        </a:rPr>
                        <a:t>France</a:t>
                      </a:r>
                      <a:endParaRPr lang="en-GB" sz="2000" dirty="0">
                        <a:latin typeface="Arial" pitchFamily="34" charset="0"/>
                        <a:cs typeface="Arial" pitchFamily="34" charset="0"/>
                      </a:endParaRPr>
                    </a:p>
                  </a:txBody>
                  <a:tcPr marL="124774" marR="124774" marT="62387" marB="62387"/>
                </a:tc>
                <a:tc>
                  <a:txBody>
                    <a:bodyPr/>
                    <a:lstStyle/>
                    <a:p>
                      <a:pPr algn="ctr"/>
                      <a:r>
                        <a:rPr lang="en-GB" sz="2000" dirty="0" smtClean="0">
                          <a:latin typeface="Arial" pitchFamily="34" charset="0"/>
                          <a:cs typeface="Arial" pitchFamily="34" charset="0"/>
                        </a:rPr>
                        <a:t>0.2</a:t>
                      </a:r>
                      <a:endParaRPr lang="en-GB" sz="2000" dirty="0">
                        <a:latin typeface="Arial" pitchFamily="34" charset="0"/>
                        <a:cs typeface="Arial" pitchFamily="34" charset="0"/>
                      </a:endParaRPr>
                    </a:p>
                  </a:txBody>
                  <a:tcPr marL="124774" marR="124774" marT="62387" marB="62387"/>
                </a:tc>
                <a:tc>
                  <a:txBody>
                    <a:bodyPr/>
                    <a:lstStyle/>
                    <a:p>
                      <a:pPr algn="ctr"/>
                      <a:r>
                        <a:rPr lang="en-GB" sz="2000" dirty="0" smtClean="0">
                          <a:latin typeface="Arial" pitchFamily="34" charset="0"/>
                          <a:cs typeface="Arial" pitchFamily="34" charset="0"/>
                        </a:rPr>
                        <a:t>4.1</a:t>
                      </a:r>
                      <a:endParaRPr lang="en-GB" sz="2000" dirty="0">
                        <a:latin typeface="Arial" pitchFamily="34" charset="0"/>
                        <a:cs typeface="Arial" pitchFamily="34" charset="0"/>
                      </a:endParaRPr>
                    </a:p>
                  </a:txBody>
                  <a:tcPr marL="124774" marR="124774" marT="62387" marB="62387"/>
                </a:tc>
                <a:tc>
                  <a:txBody>
                    <a:bodyPr/>
                    <a:lstStyle/>
                    <a:p>
                      <a:pPr algn="ctr"/>
                      <a:r>
                        <a:rPr lang="en-GB" sz="2000" dirty="0" smtClean="0">
                          <a:latin typeface="Arial" pitchFamily="34" charset="0"/>
                          <a:cs typeface="Arial" pitchFamily="34" charset="0"/>
                        </a:rPr>
                        <a:t>50.7</a:t>
                      </a:r>
                      <a:endParaRPr lang="en-GB" sz="2000" dirty="0">
                        <a:latin typeface="Arial" pitchFamily="34" charset="0"/>
                        <a:cs typeface="Arial" pitchFamily="34" charset="0"/>
                      </a:endParaRPr>
                    </a:p>
                  </a:txBody>
                  <a:tcPr marL="124774" marR="124774" marT="62387" marB="62387"/>
                </a:tc>
                <a:tc>
                  <a:txBody>
                    <a:bodyPr/>
                    <a:lstStyle/>
                    <a:p>
                      <a:pPr algn="ctr"/>
                      <a:r>
                        <a:rPr lang="en-GB" sz="2000" dirty="0" smtClean="0">
                          <a:latin typeface="Arial" pitchFamily="34" charset="0"/>
                          <a:cs typeface="Arial" pitchFamily="34" charset="0"/>
                        </a:rPr>
                        <a:t>85.4</a:t>
                      </a:r>
                      <a:endParaRPr lang="en-GB" sz="2000" dirty="0">
                        <a:latin typeface="Arial" pitchFamily="34" charset="0"/>
                        <a:cs typeface="Arial" pitchFamily="34" charset="0"/>
                      </a:endParaRPr>
                    </a:p>
                  </a:txBody>
                  <a:tcPr marL="124774" marR="124774" marT="62387" marB="62387"/>
                </a:tc>
                <a:tc>
                  <a:txBody>
                    <a:bodyPr/>
                    <a:lstStyle/>
                    <a:p>
                      <a:pPr algn="ctr"/>
                      <a:r>
                        <a:rPr lang="en-GB" sz="2000" dirty="0" smtClean="0">
                          <a:latin typeface="Arial" pitchFamily="34" charset="0"/>
                          <a:cs typeface="Arial" pitchFamily="34" charset="0"/>
                        </a:rPr>
                        <a:t>102.4</a:t>
                      </a:r>
                      <a:endParaRPr lang="en-GB" sz="2000" dirty="0">
                        <a:latin typeface="Arial" pitchFamily="34" charset="0"/>
                        <a:cs typeface="Arial" pitchFamily="34" charset="0"/>
                      </a:endParaRPr>
                    </a:p>
                  </a:txBody>
                  <a:tcPr marL="124774" marR="124774" marT="62387" marB="62387"/>
                </a:tc>
                <a:tc>
                  <a:txBody>
                    <a:bodyPr/>
                    <a:lstStyle/>
                    <a:p>
                      <a:pPr algn="ctr"/>
                      <a:r>
                        <a:rPr lang="en-GB" sz="2000" dirty="0" smtClean="0">
                          <a:latin typeface="Arial" pitchFamily="34" charset="0"/>
                          <a:cs typeface="Arial" pitchFamily="34" charset="0"/>
                        </a:rPr>
                        <a:t>96.9</a:t>
                      </a:r>
                      <a:endParaRPr lang="en-GB" sz="2000" dirty="0">
                        <a:latin typeface="Arial" pitchFamily="34" charset="0"/>
                        <a:cs typeface="Arial" pitchFamily="34" charset="0"/>
                      </a:endParaRPr>
                    </a:p>
                  </a:txBody>
                  <a:tcPr marL="124774" marR="124774" marT="62387" marB="62387"/>
                </a:tc>
              </a:tr>
              <a:tr h="506028">
                <a:tc>
                  <a:txBody>
                    <a:bodyPr/>
                    <a:lstStyle/>
                    <a:p>
                      <a:pPr algn="l"/>
                      <a:r>
                        <a:rPr lang="en-GB" sz="2000" dirty="0" smtClean="0">
                          <a:latin typeface="Arial" pitchFamily="34" charset="0"/>
                          <a:cs typeface="Arial" pitchFamily="34" charset="0"/>
                        </a:rPr>
                        <a:t>S Africa</a:t>
                      </a:r>
                      <a:endParaRPr lang="en-GB" sz="2000" dirty="0">
                        <a:latin typeface="Arial" pitchFamily="34" charset="0"/>
                        <a:cs typeface="Arial" pitchFamily="34" charset="0"/>
                      </a:endParaRPr>
                    </a:p>
                  </a:txBody>
                  <a:tcPr marL="124774" marR="124774" marT="62387" marB="62387"/>
                </a:tc>
                <a:tc>
                  <a:txBody>
                    <a:bodyPr/>
                    <a:lstStyle/>
                    <a:p>
                      <a:pPr algn="ctr"/>
                      <a:r>
                        <a:rPr lang="en-GB" sz="2000" dirty="0" smtClean="0">
                          <a:latin typeface="Arial" pitchFamily="34" charset="0"/>
                          <a:cs typeface="Arial" pitchFamily="34" charset="0"/>
                        </a:rPr>
                        <a:t>-</a:t>
                      </a:r>
                      <a:endParaRPr lang="en-GB" sz="2000" dirty="0">
                        <a:latin typeface="Arial" pitchFamily="34" charset="0"/>
                        <a:cs typeface="Arial" pitchFamily="34" charset="0"/>
                      </a:endParaRPr>
                    </a:p>
                  </a:txBody>
                  <a:tcPr marL="124774" marR="124774" marT="62387" marB="62387"/>
                </a:tc>
                <a:tc>
                  <a:txBody>
                    <a:bodyPr/>
                    <a:lstStyle/>
                    <a:p>
                      <a:pPr algn="ctr"/>
                      <a:r>
                        <a:rPr lang="en-GB" sz="2000" dirty="0" smtClean="0">
                          <a:latin typeface="Arial" pitchFamily="34" charset="0"/>
                          <a:cs typeface="Arial" pitchFamily="34" charset="0"/>
                        </a:rPr>
                        <a:t>-</a:t>
                      </a:r>
                      <a:endParaRPr lang="en-GB" sz="2000" dirty="0">
                        <a:latin typeface="Arial" pitchFamily="34" charset="0"/>
                        <a:cs typeface="Arial" pitchFamily="34" charset="0"/>
                      </a:endParaRPr>
                    </a:p>
                  </a:txBody>
                  <a:tcPr marL="124774" marR="124774" marT="62387" marB="62387"/>
                </a:tc>
                <a:tc>
                  <a:txBody>
                    <a:bodyPr/>
                    <a:lstStyle/>
                    <a:p>
                      <a:pPr algn="ctr"/>
                      <a:r>
                        <a:rPr lang="en-GB" sz="2000" dirty="0" smtClean="0">
                          <a:latin typeface="Arial" pitchFamily="34" charset="0"/>
                          <a:cs typeface="Arial" pitchFamily="34" charset="0"/>
                        </a:rPr>
                        <a:t>1.3</a:t>
                      </a:r>
                      <a:endParaRPr lang="en-GB" sz="2000" dirty="0">
                        <a:latin typeface="Arial" pitchFamily="34" charset="0"/>
                        <a:cs typeface="Arial" pitchFamily="34" charset="0"/>
                      </a:endParaRPr>
                    </a:p>
                  </a:txBody>
                  <a:tcPr marL="124774" marR="124774" marT="62387" marB="62387"/>
                </a:tc>
                <a:tc>
                  <a:txBody>
                    <a:bodyPr/>
                    <a:lstStyle/>
                    <a:p>
                      <a:pPr algn="ctr"/>
                      <a:r>
                        <a:rPr lang="en-GB" sz="2000" dirty="0" smtClean="0">
                          <a:latin typeface="Arial" pitchFamily="34" charset="0"/>
                          <a:cs typeface="Arial" pitchFamily="34" charset="0"/>
                        </a:rPr>
                        <a:t>2.7</a:t>
                      </a:r>
                      <a:endParaRPr lang="en-GB" sz="2000" dirty="0">
                        <a:latin typeface="Arial" pitchFamily="34" charset="0"/>
                        <a:cs typeface="Arial" pitchFamily="34" charset="0"/>
                      </a:endParaRPr>
                    </a:p>
                  </a:txBody>
                  <a:tcPr marL="124774" marR="124774" marT="62387" marB="62387"/>
                </a:tc>
                <a:tc>
                  <a:txBody>
                    <a:bodyPr/>
                    <a:lstStyle/>
                    <a:p>
                      <a:pPr algn="ctr"/>
                      <a:r>
                        <a:rPr lang="en-GB" sz="2000" dirty="0" smtClean="0">
                          <a:latin typeface="Arial" pitchFamily="34" charset="0"/>
                          <a:cs typeface="Arial" pitchFamily="34" charset="0"/>
                        </a:rPr>
                        <a:t>2.9</a:t>
                      </a:r>
                      <a:endParaRPr lang="en-GB" sz="2000" dirty="0">
                        <a:latin typeface="Arial" pitchFamily="34" charset="0"/>
                        <a:cs typeface="Arial" pitchFamily="34" charset="0"/>
                      </a:endParaRPr>
                    </a:p>
                  </a:txBody>
                  <a:tcPr marL="124774" marR="124774" marT="62387" marB="62387"/>
                </a:tc>
                <a:tc>
                  <a:txBody>
                    <a:bodyPr/>
                    <a:lstStyle/>
                    <a:p>
                      <a:pPr algn="ctr"/>
                      <a:r>
                        <a:rPr lang="en-GB" sz="2000" dirty="0" smtClean="0">
                          <a:latin typeface="Arial" pitchFamily="34" charset="0"/>
                          <a:cs typeface="Arial" pitchFamily="34" charset="0"/>
                        </a:rPr>
                        <a:t>3.1</a:t>
                      </a:r>
                      <a:endParaRPr lang="en-GB" sz="2000" dirty="0">
                        <a:latin typeface="Arial" pitchFamily="34" charset="0"/>
                        <a:cs typeface="Arial" pitchFamily="34" charset="0"/>
                      </a:endParaRPr>
                    </a:p>
                  </a:txBody>
                  <a:tcPr marL="124774" marR="124774" marT="62387" marB="62387"/>
                </a:tc>
              </a:tr>
              <a:tr h="506028">
                <a:tc>
                  <a:txBody>
                    <a:bodyPr/>
                    <a:lstStyle/>
                    <a:p>
                      <a:pPr algn="l"/>
                      <a:r>
                        <a:rPr lang="en-GB" sz="2000" dirty="0" smtClean="0">
                          <a:latin typeface="Arial" pitchFamily="34" charset="0"/>
                          <a:cs typeface="Arial" pitchFamily="34" charset="0"/>
                        </a:rPr>
                        <a:t>China</a:t>
                      </a:r>
                      <a:endParaRPr lang="en-GB" sz="2000" dirty="0">
                        <a:latin typeface="Arial" pitchFamily="34" charset="0"/>
                        <a:cs typeface="Arial" pitchFamily="34" charset="0"/>
                      </a:endParaRPr>
                    </a:p>
                  </a:txBody>
                  <a:tcPr marL="124774" marR="124774" marT="62387" marB="62387"/>
                </a:tc>
                <a:tc>
                  <a:txBody>
                    <a:bodyPr/>
                    <a:lstStyle/>
                    <a:p>
                      <a:pPr algn="ctr"/>
                      <a:r>
                        <a:rPr lang="en-GB" sz="2000" dirty="0" smtClean="0">
                          <a:latin typeface="Arial" pitchFamily="34" charset="0"/>
                          <a:cs typeface="Arial" pitchFamily="34" charset="0"/>
                        </a:rPr>
                        <a:t>-</a:t>
                      </a:r>
                      <a:endParaRPr lang="en-GB" sz="2000" dirty="0">
                        <a:latin typeface="Arial" pitchFamily="34" charset="0"/>
                        <a:cs typeface="Arial" pitchFamily="34" charset="0"/>
                      </a:endParaRPr>
                    </a:p>
                  </a:txBody>
                  <a:tcPr marL="124774" marR="124774" marT="62387" marB="62387"/>
                </a:tc>
                <a:tc>
                  <a:txBody>
                    <a:bodyPr/>
                    <a:lstStyle/>
                    <a:p>
                      <a:pPr algn="ctr"/>
                      <a:r>
                        <a:rPr lang="en-GB" sz="2000" dirty="0" smtClean="0">
                          <a:latin typeface="Arial" pitchFamily="34" charset="0"/>
                          <a:cs typeface="Arial" pitchFamily="34" charset="0"/>
                        </a:rPr>
                        <a:t>-</a:t>
                      </a:r>
                      <a:endParaRPr lang="en-GB" sz="2000" dirty="0">
                        <a:latin typeface="Arial" pitchFamily="34" charset="0"/>
                        <a:cs typeface="Arial" pitchFamily="34" charset="0"/>
                      </a:endParaRPr>
                    </a:p>
                  </a:txBody>
                  <a:tcPr marL="124774" marR="124774" marT="62387" marB="62387"/>
                </a:tc>
                <a:tc>
                  <a:txBody>
                    <a:bodyPr/>
                    <a:lstStyle/>
                    <a:p>
                      <a:pPr algn="ctr"/>
                      <a:r>
                        <a:rPr lang="en-GB" sz="2000" dirty="0" smtClean="0">
                          <a:latin typeface="Arial" pitchFamily="34" charset="0"/>
                          <a:cs typeface="Arial" pitchFamily="34" charset="0"/>
                        </a:rPr>
                        <a:t>-</a:t>
                      </a:r>
                      <a:endParaRPr lang="en-GB" sz="2000" dirty="0">
                        <a:latin typeface="Arial" pitchFamily="34" charset="0"/>
                        <a:cs typeface="Arial" pitchFamily="34" charset="0"/>
                      </a:endParaRPr>
                    </a:p>
                  </a:txBody>
                  <a:tcPr marL="124774" marR="124774" marT="62387" marB="62387"/>
                </a:tc>
                <a:tc>
                  <a:txBody>
                    <a:bodyPr/>
                    <a:lstStyle/>
                    <a:p>
                      <a:pPr algn="ctr"/>
                      <a:r>
                        <a:rPr lang="en-GB" sz="2000" dirty="0" smtClean="0">
                          <a:latin typeface="Arial" pitchFamily="34" charset="0"/>
                          <a:cs typeface="Arial" pitchFamily="34" charset="0"/>
                        </a:rPr>
                        <a:t>2.9</a:t>
                      </a:r>
                      <a:endParaRPr lang="en-GB" sz="2000" dirty="0">
                        <a:latin typeface="Arial" pitchFamily="34" charset="0"/>
                        <a:cs typeface="Arial" pitchFamily="34" charset="0"/>
                      </a:endParaRPr>
                    </a:p>
                  </a:txBody>
                  <a:tcPr marL="124774" marR="124774" marT="62387" marB="62387"/>
                </a:tc>
                <a:tc>
                  <a:txBody>
                    <a:bodyPr/>
                    <a:lstStyle/>
                    <a:p>
                      <a:pPr algn="ctr"/>
                      <a:r>
                        <a:rPr lang="en-GB" sz="2000" dirty="0" smtClean="0">
                          <a:latin typeface="Arial" pitchFamily="34" charset="0"/>
                          <a:cs typeface="Arial" pitchFamily="34" charset="0"/>
                        </a:rPr>
                        <a:t>11.8</a:t>
                      </a:r>
                      <a:endParaRPr lang="en-GB" sz="2000" dirty="0">
                        <a:latin typeface="Arial" pitchFamily="34" charset="0"/>
                        <a:cs typeface="Arial" pitchFamily="34" charset="0"/>
                      </a:endParaRPr>
                    </a:p>
                  </a:txBody>
                  <a:tcPr marL="124774" marR="124774" marT="62387" marB="62387"/>
                </a:tc>
                <a:tc>
                  <a:txBody>
                    <a:bodyPr/>
                    <a:lstStyle/>
                    <a:p>
                      <a:pPr algn="ctr"/>
                      <a:r>
                        <a:rPr lang="en-GB" sz="2000" dirty="0" smtClean="0">
                          <a:latin typeface="Arial" pitchFamily="34" charset="0"/>
                          <a:cs typeface="Arial" pitchFamily="34" charset="0"/>
                        </a:rPr>
                        <a:t>16.7</a:t>
                      </a:r>
                      <a:endParaRPr lang="en-GB" sz="2000" dirty="0">
                        <a:latin typeface="Arial" pitchFamily="34" charset="0"/>
                        <a:cs typeface="Arial" pitchFamily="34" charset="0"/>
                      </a:endParaRPr>
                    </a:p>
                  </a:txBody>
                  <a:tcPr marL="124774" marR="124774" marT="62387" marB="62387"/>
                </a:tc>
              </a:tr>
              <a:tr h="506028">
                <a:tc>
                  <a:txBody>
                    <a:bodyPr/>
                    <a:lstStyle/>
                    <a:p>
                      <a:pPr algn="l"/>
                      <a:r>
                        <a:rPr lang="en-GB" sz="2000" dirty="0" smtClean="0">
                          <a:latin typeface="Arial" pitchFamily="34" charset="0"/>
                          <a:cs typeface="Arial" pitchFamily="34" charset="0"/>
                        </a:rPr>
                        <a:t>India</a:t>
                      </a:r>
                      <a:endParaRPr lang="en-GB" sz="2000" dirty="0">
                        <a:latin typeface="Arial" pitchFamily="34" charset="0"/>
                        <a:cs typeface="Arial" pitchFamily="34" charset="0"/>
                      </a:endParaRPr>
                    </a:p>
                  </a:txBody>
                  <a:tcPr marL="124774" marR="124774" marT="62387" marB="62387"/>
                </a:tc>
                <a:tc>
                  <a:txBody>
                    <a:bodyPr/>
                    <a:lstStyle/>
                    <a:p>
                      <a:pPr algn="ctr"/>
                      <a:r>
                        <a:rPr lang="en-GB" sz="2000" dirty="0" smtClean="0">
                          <a:latin typeface="Arial" pitchFamily="34" charset="0"/>
                          <a:cs typeface="Arial" pitchFamily="34" charset="0"/>
                        </a:rPr>
                        <a:t>-</a:t>
                      </a:r>
                      <a:endParaRPr lang="en-GB" sz="2000" dirty="0">
                        <a:latin typeface="Arial" pitchFamily="34" charset="0"/>
                        <a:cs typeface="Arial" pitchFamily="34" charset="0"/>
                      </a:endParaRPr>
                    </a:p>
                  </a:txBody>
                  <a:tcPr marL="124774" marR="124774" marT="62387" marB="62387"/>
                </a:tc>
                <a:tc>
                  <a:txBody>
                    <a:bodyPr/>
                    <a:lstStyle/>
                    <a:p>
                      <a:pPr algn="ctr"/>
                      <a:r>
                        <a:rPr lang="en-GB" sz="2000" dirty="0" smtClean="0">
                          <a:latin typeface="Arial" pitchFamily="34" charset="0"/>
                          <a:cs typeface="Arial" pitchFamily="34" charset="0"/>
                        </a:rPr>
                        <a:t>0.5</a:t>
                      </a:r>
                      <a:endParaRPr lang="en-GB" sz="2000" dirty="0">
                        <a:latin typeface="Arial" pitchFamily="34" charset="0"/>
                        <a:cs typeface="Arial" pitchFamily="34" charset="0"/>
                      </a:endParaRPr>
                    </a:p>
                  </a:txBody>
                  <a:tcPr marL="124774" marR="124774" marT="62387" marB="62387"/>
                </a:tc>
                <a:tc>
                  <a:txBody>
                    <a:bodyPr/>
                    <a:lstStyle/>
                    <a:p>
                      <a:pPr algn="ctr"/>
                      <a:r>
                        <a:rPr lang="en-GB" sz="2000" dirty="0" smtClean="0">
                          <a:latin typeface="Arial" pitchFamily="34" charset="0"/>
                          <a:cs typeface="Arial" pitchFamily="34" charset="0"/>
                        </a:rPr>
                        <a:t>1.0</a:t>
                      </a:r>
                      <a:endParaRPr lang="en-GB" sz="2000" dirty="0">
                        <a:latin typeface="Arial" pitchFamily="34" charset="0"/>
                        <a:cs typeface="Arial" pitchFamily="34" charset="0"/>
                      </a:endParaRPr>
                    </a:p>
                  </a:txBody>
                  <a:tcPr marL="124774" marR="124774" marT="62387" marB="62387"/>
                </a:tc>
                <a:tc>
                  <a:txBody>
                    <a:bodyPr/>
                    <a:lstStyle/>
                    <a:p>
                      <a:pPr algn="ctr"/>
                      <a:r>
                        <a:rPr lang="en-GB" sz="2000" dirty="0" smtClean="0">
                          <a:latin typeface="Arial" pitchFamily="34" charset="0"/>
                          <a:cs typeface="Arial" pitchFamily="34" charset="0"/>
                        </a:rPr>
                        <a:t>1.7</a:t>
                      </a:r>
                      <a:endParaRPr lang="en-GB" sz="2000" dirty="0">
                        <a:latin typeface="Arial" pitchFamily="34" charset="0"/>
                        <a:cs typeface="Arial" pitchFamily="34" charset="0"/>
                      </a:endParaRPr>
                    </a:p>
                  </a:txBody>
                  <a:tcPr marL="124774" marR="124774" marT="62387" marB="62387"/>
                </a:tc>
                <a:tc>
                  <a:txBody>
                    <a:bodyPr/>
                    <a:lstStyle/>
                    <a:p>
                      <a:pPr algn="ctr"/>
                      <a:r>
                        <a:rPr lang="en-GB" sz="2000" dirty="0" smtClean="0">
                          <a:latin typeface="Arial" pitchFamily="34" charset="0"/>
                          <a:cs typeface="Arial" pitchFamily="34" charset="0"/>
                        </a:rPr>
                        <a:t>4.0</a:t>
                      </a:r>
                      <a:endParaRPr lang="en-GB" sz="2000" dirty="0">
                        <a:latin typeface="Arial" pitchFamily="34" charset="0"/>
                        <a:cs typeface="Arial" pitchFamily="34" charset="0"/>
                      </a:endParaRPr>
                    </a:p>
                  </a:txBody>
                  <a:tcPr marL="124774" marR="124774" marT="62387" marB="62387"/>
                </a:tc>
                <a:tc>
                  <a:txBody>
                    <a:bodyPr/>
                    <a:lstStyle/>
                    <a:p>
                      <a:pPr algn="ctr"/>
                      <a:r>
                        <a:rPr lang="en-GB" sz="2000" dirty="0" smtClean="0">
                          <a:latin typeface="Arial" pitchFamily="34" charset="0"/>
                          <a:cs typeface="Arial" pitchFamily="34" charset="0"/>
                        </a:rPr>
                        <a:t>5.2</a:t>
                      </a:r>
                      <a:endParaRPr lang="en-GB" sz="2000" dirty="0">
                        <a:latin typeface="Arial" pitchFamily="34" charset="0"/>
                        <a:cs typeface="Arial" pitchFamily="34" charset="0"/>
                      </a:endParaRPr>
                    </a:p>
                  </a:txBody>
                  <a:tcPr marL="124774" marR="124774" marT="62387" marB="62387"/>
                </a:tc>
              </a:tr>
              <a:tr h="506028">
                <a:tc>
                  <a:txBody>
                    <a:bodyPr/>
                    <a:lstStyle/>
                    <a:p>
                      <a:pPr algn="l"/>
                      <a:r>
                        <a:rPr lang="en-GB" sz="2000" dirty="0" smtClean="0">
                          <a:latin typeface="Arial" pitchFamily="34" charset="0"/>
                          <a:cs typeface="Arial" pitchFamily="34" charset="0"/>
                        </a:rPr>
                        <a:t>Japan</a:t>
                      </a:r>
                      <a:endParaRPr lang="en-GB" sz="2000" dirty="0">
                        <a:latin typeface="Arial" pitchFamily="34" charset="0"/>
                        <a:cs typeface="Arial" pitchFamily="34" charset="0"/>
                      </a:endParaRPr>
                    </a:p>
                  </a:txBody>
                  <a:tcPr marL="124774" marR="124774" marT="62387" marB="62387"/>
                </a:tc>
                <a:tc>
                  <a:txBody>
                    <a:bodyPr/>
                    <a:lstStyle/>
                    <a:p>
                      <a:pPr algn="ctr"/>
                      <a:r>
                        <a:rPr lang="en-GB" sz="2000" dirty="0" smtClean="0">
                          <a:latin typeface="Arial" pitchFamily="34" charset="0"/>
                          <a:cs typeface="Arial" pitchFamily="34" charset="0"/>
                        </a:rPr>
                        <a:t>-</a:t>
                      </a:r>
                      <a:endParaRPr lang="en-GB" sz="2000" dirty="0">
                        <a:latin typeface="Arial" pitchFamily="34" charset="0"/>
                        <a:cs typeface="Arial" pitchFamily="34" charset="0"/>
                      </a:endParaRPr>
                    </a:p>
                  </a:txBody>
                  <a:tcPr marL="124774" marR="124774" marT="62387" marB="62387"/>
                </a:tc>
                <a:tc>
                  <a:txBody>
                    <a:bodyPr/>
                    <a:lstStyle/>
                    <a:p>
                      <a:pPr algn="ctr"/>
                      <a:r>
                        <a:rPr lang="en-GB" sz="2000" dirty="0" smtClean="0">
                          <a:latin typeface="Arial" pitchFamily="34" charset="0"/>
                          <a:cs typeface="Arial" pitchFamily="34" charset="0"/>
                        </a:rPr>
                        <a:t>4.9</a:t>
                      </a:r>
                      <a:endParaRPr lang="en-GB" sz="2000" dirty="0">
                        <a:latin typeface="Arial" pitchFamily="34" charset="0"/>
                        <a:cs typeface="Arial" pitchFamily="34" charset="0"/>
                      </a:endParaRPr>
                    </a:p>
                  </a:txBody>
                  <a:tcPr marL="124774" marR="124774" marT="62387" marB="62387"/>
                </a:tc>
                <a:tc>
                  <a:txBody>
                    <a:bodyPr/>
                    <a:lstStyle/>
                    <a:p>
                      <a:pPr algn="ctr"/>
                      <a:r>
                        <a:rPr lang="en-GB" sz="2000" dirty="0" smtClean="0">
                          <a:latin typeface="Arial" pitchFamily="34" charset="0"/>
                          <a:cs typeface="Arial" pitchFamily="34" charset="0"/>
                        </a:rPr>
                        <a:t>34.4</a:t>
                      </a:r>
                      <a:endParaRPr lang="en-GB" sz="2000" dirty="0">
                        <a:latin typeface="Arial" pitchFamily="34" charset="0"/>
                        <a:cs typeface="Arial" pitchFamily="34" charset="0"/>
                      </a:endParaRPr>
                    </a:p>
                  </a:txBody>
                  <a:tcPr marL="124774" marR="124774" marT="62387" marB="62387"/>
                </a:tc>
                <a:tc>
                  <a:txBody>
                    <a:bodyPr/>
                    <a:lstStyle/>
                    <a:p>
                      <a:pPr algn="ctr"/>
                      <a:r>
                        <a:rPr lang="en-GB" sz="2000" dirty="0" smtClean="0">
                          <a:latin typeface="Arial" pitchFamily="34" charset="0"/>
                          <a:cs typeface="Arial" pitchFamily="34" charset="0"/>
                        </a:rPr>
                        <a:t>65.1</a:t>
                      </a:r>
                      <a:endParaRPr lang="en-GB" sz="2000" dirty="0">
                        <a:latin typeface="Arial" pitchFamily="34" charset="0"/>
                        <a:cs typeface="Arial" pitchFamily="34" charset="0"/>
                      </a:endParaRPr>
                    </a:p>
                  </a:txBody>
                  <a:tcPr marL="124774" marR="124774" marT="62387" marB="62387"/>
                </a:tc>
                <a:tc>
                  <a:txBody>
                    <a:bodyPr/>
                    <a:lstStyle/>
                    <a:p>
                      <a:pPr algn="ctr"/>
                      <a:r>
                        <a:rPr lang="en-GB" sz="2000" dirty="0" smtClean="0">
                          <a:latin typeface="Arial" pitchFamily="34" charset="0"/>
                          <a:cs typeface="Arial" pitchFamily="34" charset="0"/>
                        </a:rPr>
                        <a:t>66.3</a:t>
                      </a:r>
                      <a:endParaRPr lang="en-GB" sz="2000" dirty="0">
                        <a:latin typeface="Arial" pitchFamily="34" charset="0"/>
                        <a:cs typeface="Arial" pitchFamily="34" charset="0"/>
                      </a:endParaRPr>
                    </a:p>
                  </a:txBody>
                  <a:tcPr marL="124774" marR="124774" marT="62387" marB="62387"/>
                </a:tc>
                <a:tc>
                  <a:txBody>
                    <a:bodyPr/>
                    <a:lstStyle/>
                    <a:p>
                      <a:pPr algn="ctr"/>
                      <a:r>
                        <a:rPr lang="en-GB" sz="2000" dirty="0" smtClean="0">
                          <a:latin typeface="Arial" pitchFamily="34" charset="0"/>
                          <a:cs typeface="Arial" pitchFamily="34" charset="0"/>
                        </a:rPr>
                        <a:t>66.2</a:t>
                      </a:r>
                      <a:endParaRPr lang="en-GB" sz="2000" dirty="0">
                        <a:latin typeface="Arial" pitchFamily="34" charset="0"/>
                        <a:cs typeface="Arial" pitchFamily="34" charset="0"/>
                      </a:endParaRPr>
                    </a:p>
                  </a:txBody>
                  <a:tcPr marL="124774" marR="124774" marT="62387" marB="62387"/>
                </a:tc>
              </a:tr>
              <a:tr h="506028">
                <a:tc>
                  <a:txBody>
                    <a:bodyPr/>
                    <a:lstStyle/>
                    <a:p>
                      <a:pPr algn="l"/>
                      <a:r>
                        <a:rPr lang="en-GB" sz="2000" dirty="0" smtClean="0">
                          <a:latin typeface="Arial" pitchFamily="34" charset="0"/>
                          <a:cs typeface="Arial" pitchFamily="34" charset="0"/>
                        </a:rPr>
                        <a:t>S Korea</a:t>
                      </a:r>
                      <a:endParaRPr lang="en-GB" sz="2000" dirty="0">
                        <a:latin typeface="Arial" pitchFamily="34" charset="0"/>
                        <a:cs typeface="Arial" pitchFamily="34" charset="0"/>
                      </a:endParaRPr>
                    </a:p>
                  </a:txBody>
                  <a:tcPr marL="124774" marR="124774" marT="62387" marB="62387"/>
                </a:tc>
                <a:tc>
                  <a:txBody>
                    <a:bodyPr/>
                    <a:lstStyle/>
                    <a:p>
                      <a:pPr algn="ctr"/>
                      <a:r>
                        <a:rPr lang="en-GB" sz="2000" dirty="0" smtClean="0">
                          <a:latin typeface="Arial" pitchFamily="34" charset="0"/>
                          <a:cs typeface="Arial" pitchFamily="34" charset="0"/>
                        </a:rPr>
                        <a:t>-</a:t>
                      </a:r>
                      <a:endParaRPr lang="en-GB" sz="2000" dirty="0">
                        <a:latin typeface="Arial" pitchFamily="34" charset="0"/>
                        <a:cs typeface="Arial" pitchFamily="34" charset="0"/>
                      </a:endParaRPr>
                    </a:p>
                  </a:txBody>
                  <a:tcPr marL="124774" marR="124774" marT="62387" marB="62387"/>
                </a:tc>
                <a:tc>
                  <a:txBody>
                    <a:bodyPr/>
                    <a:lstStyle/>
                    <a:p>
                      <a:pPr algn="ctr"/>
                      <a:r>
                        <a:rPr lang="en-GB" sz="2000" dirty="0" smtClean="0">
                          <a:latin typeface="Arial" pitchFamily="34" charset="0"/>
                          <a:cs typeface="Arial" pitchFamily="34" charset="0"/>
                        </a:rPr>
                        <a:t>-</a:t>
                      </a:r>
                      <a:endParaRPr lang="en-GB" sz="2000" dirty="0">
                        <a:latin typeface="Arial" pitchFamily="34" charset="0"/>
                        <a:cs typeface="Arial" pitchFamily="34" charset="0"/>
                      </a:endParaRPr>
                    </a:p>
                  </a:txBody>
                  <a:tcPr marL="124774" marR="124774" marT="62387" marB="62387"/>
                </a:tc>
                <a:tc>
                  <a:txBody>
                    <a:bodyPr/>
                    <a:lstStyle/>
                    <a:p>
                      <a:pPr algn="ctr"/>
                      <a:r>
                        <a:rPr lang="en-GB" sz="2000" dirty="0" smtClean="0">
                          <a:latin typeface="Arial" pitchFamily="34" charset="0"/>
                          <a:cs typeface="Arial" pitchFamily="34" charset="0"/>
                        </a:rPr>
                        <a:t>3.8</a:t>
                      </a:r>
                      <a:endParaRPr lang="en-GB" sz="2000" dirty="0">
                        <a:latin typeface="Arial" pitchFamily="34" charset="0"/>
                        <a:cs typeface="Arial" pitchFamily="34" charset="0"/>
                      </a:endParaRPr>
                    </a:p>
                  </a:txBody>
                  <a:tcPr marL="124774" marR="124774" marT="62387" marB="62387"/>
                </a:tc>
                <a:tc>
                  <a:txBody>
                    <a:bodyPr/>
                    <a:lstStyle/>
                    <a:p>
                      <a:pPr algn="ctr"/>
                      <a:r>
                        <a:rPr lang="en-GB" sz="2000" dirty="0" smtClean="0">
                          <a:latin typeface="Arial" pitchFamily="34" charset="0"/>
                          <a:cs typeface="Arial" pitchFamily="34" charset="0"/>
                        </a:rPr>
                        <a:t>12.7</a:t>
                      </a:r>
                      <a:endParaRPr lang="en-GB" sz="2000" dirty="0">
                        <a:latin typeface="Arial" pitchFamily="34" charset="0"/>
                        <a:cs typeface="Arial" pitchFamily="34" charset="0"/>
                      </a:endParaRPr>
                    </a:p>
                  </a:txBody>
                  <a:tcPr marL="124774" marR="124774" marT="62387" marB="62387"/>
                </a:tc>
                <a:tc>
                  <a:txBody>
                    <a:bodyPr/>
                    <a:lstStyle/>
                    <a:p>
                      <a:pPr algn="ctr"/>
                      <a:r>
                        <a:rPr lang="en-GB" sz="2000" dirty="0" smtClean="0">
                          <a:latin typeface="Arial" pitchFamily="34" charset="0"/>
                          <a:cs typeface="Arial" pitchFamily="34" charset="0"/>
                        </a:rPr>
                        <a:t>33.2</a:t>
                      </a:r>
                      <a:endParaRPr lang="en-GB" sz="2000" dirty="0">
                        <a:latin typeface="Arial" pitchFamily="34" charset="0"/>
                        <a:cs typeface="Arial" pitchFamily="34" charset="0"/>
                      </a:endParaRPr>
                    </a:p>
                  </a:txBody>
                  <a:tcPr marL="124774" marR="124774" marT="62387" marB="62387"/>
                </a:tc>
                <a:tc>
                  <a:txBody>
                    <a:bodyPr/>
                    <a:lstStyle/>
                    <a:p>
                      <a:pPr algn="ctr"/>
                      <a:r>
                        <a:rPr lang="en-GB" sz="2000" dirty="0" smtClean="0">
                          <a:latin typeface="Arial" pitchFamily="34" charset="0"/>
                          <a:cs typeface="Arial" pitchFamily="34" charset="0"/>
                        </a:rPr>
                        <a:t>33.6</a:t>
                      </a:r>
                      <a:endParaRPr lang="en-GB" sz="2000" dirty="0">
                        <a:latin typeface="Arial" pitchFamily="34" charset="0"/>
                        <a:cs typeface="Arial" pitchFamily="34" charset="0"/>
                      </a:endParaRPr>
                    </a:p>
                  </a:txBody>
                  <a:tcPr marL="124774" marR="124774" marT="62387" marB="62387"/>
                </a:tc>
              </a:tr>
            </a:tbl>
          </a:graphicData>
        </a:graphic>
      </p:graphicFrame>
      <p:sp>
        <p:nvSpPr>
          <p:cNvPr id="3" name="Text Box 6"/>
          <p:cNvSpPr txBox="1">
            <a:spLocks noChangeArrowheads="1"/>
          </p:cNvSpPr>
          <p:nvPr/>
        </p:nvSpPr>
        <p:spPr bwMode="auto">
          <a:xfrm>
            <a:off x="5220072" y="188640"/>
            <a:ext cx="3688830" cy="400110"/>
          </a:xfrm>
          <a:prstGeom prst="rect">
            <a:avLst/>
          </a:prstGeom>
          <a:noFill/>
          <a:ln w="9525" algn="ctr">
            <a:noFill/>
            <a:miter lim="800000"/>
            <a:headEnd/>
            <a:tailEnd/>
          </a:ln>
          <a:effectLst/>
        </p:spPr>
        <p:txBody>
          <a:bodyPr wrap="none">
            <a:spAutoFit/>
          </a:bodyPr>
          <a:lstStyle/>
          <a:p>
            <a:pPr algn="l"/>
            <a:r>
              <a:rPr lang="en-GB" sz="2000" b="1" dirty="0">
                <a:latin typeface="Arial" pitchFamily="34" charset="0"/>
                <a:cs typeface="Arial" pitchFamily="34" charset="0"/>
              </a:rPr>
              <a:t>Nuclear Consumption (</a:t>
            </a:r>
            <a:r>
              <a:rPr lang="en-GB" sz="2000" b="1" dirty="0" err="1">
                <a:latin typeface="Arial" pitchFamily="34" charset="0"/>
                <a:cs typeface="Arial" pitchFamily="34" charset="0"/>
              </a:rPr>
              <a:t>Mtoe</a:t>
            </a:r>
            <a:r>
              <a:rPr lang="en-GB" sz="2000" b="1" dirty="0">
                <a:latin typeface="Arial" pitchFamily="34" charset="0"/>
                <a:cs typeface="Arial" pitchFamily="34" charset="0"/>
              </a:rPr>
              <a:t>)</a:t>
            </a:r>
          </a:p>
        </p:txBody>
      </p:sp>
      <p:sp>
        <p:nvSpPr>
          <p:cNvPr id="4" name="TextBox 3"/>
          <p:cNvSpPr txBox="1"/>
          <p:nvPr/>
        </p:nvSpPr>
        <p:spPr>
          <a:xfrm>
            <a:off x="7740352" y="6021288"/>
            <a:ext cx="1146468" cy="246221"/>
          </a:xfrm>
          <a:prstGeom prst="rect">
            <a:avLst/>
          </a:prstGeom>
          <a:noFill/>
        </p:spPr>
        <p:txBody>
          <a:bodyPr wrap="none" rtlCol="0">
            <a:spAutoFit/>
          </a:bodyPr>
          <a:lstStyle/>
          <a:p>
            <a:r>
              <a:rPr lang="en-GB" sz="1000" dirty="0" smtClean="0">
                <a:latin typeface="Arial" pitchFamily="34" charset="0"/>
                <a:cs typeface="Arial" pitchFamily="34" charset="0"/>
              </a:rPr>
              <a:t>Source: BP 2012</a:t>
            </a:r>
            <a:endParaRPr lang="en-GB" sz="1000" dirty="0">
              <a:latin typeface="Arial" pitchFamily="34" charset="0"/>
              <a:cs typeface="Arial" pitchFamily="34" charset="0"/>
            </a:endParaRPr>
          </a:p>
        </p:txBody>
      </p:sp>
    </p:spTree>
  </p:cSld>
  <p:clrMapOvr>
    <a:masterClrMapping/>
  </p:clrMapOvr>
  <p:transition spd="med">
    <p:wipe dir="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15065</TotalTime>
  <Words>2929</Words>
  <Application>Microsoft Office PowerPoint</Application>
  <PresentationFormat>On-screen Show (4:3)</PresentationFormat>
  <Paragraphs>872</Paragraphs>
  <Slides>60</Slides>
  <Notes>0</Notes>
  <HiddenSlides>0</HiddenSlides>
  <MMClips>0</MMClip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Mitchell, Professor C. Paul</dc:creator>
  <cp:lastModifiedBy>JeffGomes</cp:lastModifiedBy>
  <cp:revision>298</cp:revision>
  <dcterms:created xsi:type="dcterms:W3CDTF">2009-08-19T09:55:05Z</dcterms:created>
  <dcterms:modified xsi:type="dcterms:W3CDTF">2013-10-07T15:45:43Z</dcterms:modified>
</cp:coreProperties>
</file>